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handoutMasterIdLst>
    <p:handoutMasterId r:id="rId20"/>
  </p:handoutMasterIdLst>
  <p:sldIdLst>
    <p:sldId id="256" r:id="rId3"/>
    <p:sldId id="294" r:id="rId4"/>
    <p:sldId id="285" r:id="rId5"/>
    <p:sldId id="298" r:id="rId6"/>
    <p:sldId id="266" r:id="rId7"/>
    <p:sldId id="259" r:id="rId8"/>
    <p:sldId id="267" r:id="rId9"/>
    <p:sldId id="270" r:id="rId10"/>
    <p:sldId id="258" r:id="rId11"/>
    <p:sldId id="269" r:id="rId12"/>
    <p:sldId id="260" r:id="rId13"/>
    <p:sldId id="283" r:id="rId14"/>
    <p:sldId id="301" r:id="rId15"/>
    <p:sldId id="265" r:id="rId16"/>
    <p:sldId id="302" r:id="rId17"/>
    <p:sldId id="28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34604063972364E-2"/>
          <c:y val="1.6608232150769106E-2"/>
          <c:w val="0.92123024812272902"/>
          <c:h val="0.92142265743529617"/>
        </c:manualLayout>
      </c:layout>
      <c:barChart>
        <c:barDir val="col"/>
        <c:grouping val="clustered"/>
        <c:varyColors val="0"/>
        <c:ser>
          <c:idx val="0"/>
          <c:order val="0"/>
          <c:tx>
            <c:strRef>
              <c:f>Sheet1!$B$1</c:f>
              <c:strCache>
                <c:ptCount val="1"/>
                <c:pt idx="0">
                  <c:v>Under Age 1</c:v>
                </c:pt>
              </c:strCache>
            </c:strRef>
          </c:tx>
          <c:spPr>
            <a:solidFill>
              <a:schemeClr val="accent1"/>
            </a:solidFill>
            <a:ln>
              <a:noFill/>
            </a:ln>
            <a:effectLst/>
          </c:spPr>
          <c:invertIfNegative val="0"/>
          <c:dLbls>
            <c:dLbl>
              <c:idx val="48"/>
              <c:layout>
                <c:manualLayout>
                  <c:x val="-1.5936807625174249E-16"/>
                  <c:y val="-1.0480655659915199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Sheet1!$A$2:$A$52</c:f>
              <c:strCache>
                <c:ptCount val="51"/>
                <c:pt idx="0">
                  <c:v>AK</c:v>
                </c:pt>
                <c:pt idx="1">
                  <c:v>AL</c:v>
                </c:pt>
                <c:pt idx="2">
                  <c:v>AR</c:v>
                </c:pt>
                <c:pt idx="3">
                  <c:v>AZ</c:v>
                </c:pt>
                <c:pt idx="4">
                  <c:v>CA</c:v>
                </c:pt>
                <c:pt idx="5">
                  <c:v>CO</c:v>
                </c:pt>
                <c:pt idx="6">
                  <c:v>CT</c:v>
                </c:pt>
                <c:pt idx="7">
                  <c:v>DC</c:v>
                </c:pt>
                <c:pt idx="8">
                  <c:v>DE</c:v>
                </c:pt>
                <c:pt idx="9">
                  <c:v>FL</c:v>
                </c:pt>
                <c:pt idx="10">
                  <c:v>GA</c:v>
                </c:pt>
                <c:pt idx="11">
                  <c:v>HI</c:v>
                </c:pt>
                <c:pt idx="12">
                  <c:v>IA</c:v>
                </c:pt>
                <c:pt idx="13">
                  <c:v>ID</c:v>
                </c:pt>
                <c:pt idx="14">
                  <c:v>IL</c:v>
                </c:pt>
                <c:pt idx="15">
                  <c:v>IN</c:v>
                </c:pt>
                <c:pt idx="16">
                  <c:v>KS</c:v>
                </c:pt>
                <c:pt idx="17">
                  <c:v>KY</c:v>
                </c:pt>
                <c:pt idx="18">
                  <c:v>LA</c:v>
                </c:pt>
                <c:pt idx="19">
                  <c:v>MA</c:v>
                </c:pt>
                <c:pt idx="20">
                  <c:v>MD</c:v>
                </c:pt>
                <c:pt idx="21">
                  <c:v>ME</c:v>
                </c:pt>
                <c:pt idx="22">
                  <c:v>MI</c:v>
                </c:pt>
                <c:pt idx="23">
                  <c:v>MN</c:v>
                </c:pt>
                <c:pt idx="24">
                  <c:v>MO</c:v>
                </c:pt>
                <c:pt idx="25">
                  <c:v>MS</c:v>
                </c:pt>
                <c:pt idx="26">
                  <c:v>MT</c:v>
                </c:pt>
                <c:pt idx="27">
                  <c:v>NC</c:v>
                </c:pt>
                <c:pt idx="28">
                  <c:v>ND</c:v>
                </c:pt>
                <c:pt idx="29">
                  <c:v>NE</c:v>
                </c:pt>
                <c:pt idx="30">
                  <c:v>NH</c:v>
                </c:pt>
                <c:pt idx="31">
                  <c:v>NJ</c:v>
                </c:pt>
                <c:pt idx="32">
                  <c:v>NM</c:v>
                </c:pt>
                <c:pt idx="33">
                  <c:v>NV</c:v>
                </c:pt>
                <c:pt idx="34">
                  <c:v>NY</c:v>
                </c:pt>
                <c:pt idx="35">
                  <c:v>OH</c:v>
                </c:pt>
                <c:pt idx="36">
                  <c:v>OK</c:v>
                </c:pt>
                <c:pt idx="37">
                  <c:v>OR</c:v>
                </c:pt>
                <c:pt idx="38">
                  <c:v>PA</c:v>
                </c:pt>
                <c:pt idx="39">
                  <c:v>RI</c:v>
                </c:pt>
                <c:pt idx="40">
                  <c:v>SC</c:v>
                </c:pt>
                <c:pt idx="41">
                  <c:v>SD</c:v>
                </c:pt>
                <c:pt idx="42">
                  <c:v>TN</c:v>
                </c:pt>
                <c:pt idx="43">
                  <c:v>TX</c:v>
                </c:pt>
                <c:pt idx="44">
                  <c:v>UT</c:v>
                </c:pt>
                <c:pt idx="45">
                  <c:v>VA</c:v>
                </c:pt>
                <c:pt idx="46">
                  <c:v>VT</c:v>
                </c:pt>
                <c:pt idx="47">
                  <c:v>WA</c:v>
                </c:pt>
                <c:pt idx="48">
                  <c:v>WI</c:v>
                </c:pt>
                <c:pt idx="49">
                  <c:v>WV</c:v>
                </c:pt>
                <c:pt idx="50">
                  <c:v>WY</c:v>
                </c:pt>
              </c:strCache>
            </c:strRef>
          </c:cat>
          <c:val>
            <c:numRef>
              <c:f>Sheet1!$B$2:$B$52</c:f>
              <c:numCache>
                <c:formatCode>0.0%</c:formatCode>
                <c:ptCount val="51"/>
                <c:pt idx="0">
                  <c:v>0.72099999999999997</c:v>
                </c:pt>
                <c:pt idx="1">
                  <c:v>0.49199999999999999</c:v>
                </c:pt>
                <c:pt idx="2">
                  <c:v>0.57799999999999996</c:v>
                </c:pt>
                <c:pt idx="3">
                  <c:v>0.36399999999999999</c:v>
                </c:pt>
                <c:pt idx="4">
                  <c:v>0.16900000000000001</c:v>
                </c:pt>
                <c:pt idx="5">
                  <c:v>0.62</c:v>
                </c:pt>
                <c:pt idx="6">
                  <c:v>0.498</c:v>
                </c:pt>
                <c:pt idx="7">
                  <c:v>0.24</c:v>
                </c:pt>
                <c:pt idx="8">
                  <c:v>0.17599999999999999</c:v>
                </c:pt>
                <c:pt idx="9">
                  <c:v>0.57299999999999995</c:v>
                </c:pt>
                <c:pt idx="10">
                  <c:v>0.44800000000000001</c:v>
                </c:pt>
                <c:pt idx="11">
                  <c:v>0.41399999999999998</c:v>
                </c:pt>
                <c:pt idx="12">
                  <c:v>0.623</c:v>
                </c:pt>
                <c:pt idx="13">
                  <c:v>0.58299999999999996</c:v>
                </c:pt>
                <c:pt idx="14">
                  <c:v>0.13200000000000001</c:v>
                </c:pt>
                <c:pt idx="15">
                  <c:v>0.61299999999999999</c:v>
                </c:pt>
                <c:pt idx="16">
                  <c:v>0.55100000000000005</c:v>
                </c:pt>
                <c:pt idx="17">
                  <c:v>0.41599999999999998</c:v>
                </c:pt>
                <c:pt idx="18">
                  <c:v>9.0999999999999998E-2</c:v>
                </c:pt>
                <c:pt idx="19">
                  <c:v>0.48799999999999999</c:v>
                </c:pt>
                <c:pt idx="20">
                  <c:v>0.47199999999999998</c:v>
                </c:pt>
                <c:pt idx="21">
                  <c:v>0.55100000000000005</c:v>
                </c:pt>
                <c:pt idx="22">
                  <c:v>0.44700000000000001</c:v>
                </c:pt>
                <c:pt idx="23">
                  <c:v>0.55800000000000005</c:v>
                </c:pt>
                <c:pt idx="24">
                  <c:v>0.61799999999999999</c:v>
                </c:pt>
                <c:pt idx="25">
                  <c:v>0.52900000000000003</c:v>
                </c:pt>
                <c:pt idx="26">
                  <c:v>0.434</c:v>
                </c:pt>
                <c:pt idx="27">
                  <c:v>0.45400000000000001</c:v>
                </c:pt>
                <c:pt idx="28">
                  <c:v>0.58099999999999996</c:v>
                </c:pt>
                <c:pt idx="29">
                  <c:v>0.45</c:v>
                </c:pt>
                <c:pt idx="30">
                  <c:v>0.124</c:v>
                </c:pt>
                <c:pt idx="31">
                  <c:v>0.48599999999999999</c:v>
                </c:pt>
                <c:pt idx="32">
                  <c:v>0.60399999999999998</c:v>
                </c:pt>
                <c:pt idx="33">
                  <c:v>0.28999999999999998</c:v>
                </c:pt>
                <c:pt idx="34">
                  <c:v>0.35099999999999998</c:v>
                </c:pt>
                <c:pt idx="35">
                  <c:v>0.41399999999999998</c:v>
                </c:pt>
                <c:pt idx="36">
                  <c:v>0.53300000000000003</c:v>
                </c:pt>
                <c:pt idx="37">
                  <c:v>0.65700000000000003</c:v>
                </c:pt>
                <c:pt idx="38">
                  <c:v>0.61399999999999999</c:v>
                </c:pt>
                <c:pt idx="39">
                  <c:v>0.442</c:v>
                </c:pt>
                <c:pt idx="40">
                  <c:v>0.30499999999999999</c:v>
                </c:pt>
                <c:pt idx="41">
                  <c:v>0.49199999999999999</c:v>
                </c:pt>
                <c:pt idx="42">
                  <c:v>0.59099999999999997</c:v>
                </c:pt>
                <c:pt idx="43">
                  <c:v>0.70799999999999996</c:v>
                </c:pt>
                <c:pt idx="44">
                  <c:v>0.79400000000000004</c:v>
                </c:pt>
                <c:pt idx="45">
                  <c:v>0.374</c:v>
                </c:pt>
                <c:pt idx="46">
                  <c:v>0.32600000000000001</c:v>
                </c:pt>
                <c:pt idx="47">
                  <c:v>0.56699999999999995</c:v>
                </c:pt>
                <c:pt idx="48">
                  <c:v>0.28199999999999997</c:v>
                </c:pt>
                <c:pt idx="49">
                  <c:v>0.61099999999999999</c:v>
                </c:pt>
                <c:pt idx="50">
                  <c:v>0.54</c:v>
                </c:pt>
              </c:numCache>
            </c:numRef>
          </c:val>
        </c:ser>
        <c:ser>
          <c:idx val="1"/>
          <c:order val="1"/>
          <c:tx>
            <c:strRef>
              <c:f>Sheet1!$C$1</c:f>
              <c:strCache>
                <c:ptCount val="1"/>
                <c:pt idx="0">
                  <c:v>Age 1 and Older</c:v>
                </c:pt>
              </c:strCache>
            </c:strRef>
          </c:tx>
          <c:spPr>
            <a:solidFill>
              <a:schemeClr val="accent2"/>
            </a:solidFill>
            <a:ln>
              <a:noFill/>
            </a:ln>
            <a:effectLst/>
          </c:spPr>
          <c:invertIfNegative val="0"/>
          <c:dLbls>
            <c:dLbl>
              <c:idx val="48"/>
              <c:layout>
                <c:manualLayout>
                  <c:x val="1.9559035303203121E-2"/>
                  <c:y val="-1.5720983489872654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Sheet1!$A$2:$A$52</c:f>
              <c:strCache>
                <c:ptCount val="51"/>
                <c:pt idx="0">
                  <c:v>AK</c:v>
                </c:pt>
                <c:pt idx="1">
                  <c:v>AL</c:v>
                </c:pt>
                <c:pt idx="2">
                  <c:v>AR</c:v>
                </c:pt>
                <c:pt idx="3">
                  <c:v>AZ</c:v>
                </c:pt>
                <c:pt idx="4">
                  <c:v>CA</c:v>
                </c:pt>
                <c:pt idx="5">
                  <c:v>CO</c:v>
                </c:pt>
                <c:pt idx="6">
                  <c:v>CT</c:v>
                </c:pt>
                <c:pt idx="7">
                  <c:v>DC</c:v>
                </c:pt>
                <c:pt idx="8">
                  <c:v>DE</c:v>
                </c:pt>
                <c:pt idx="9">
                  <c:v>FL</c:v>
                </c:pt>
                <c:pt idx="10">
                  <c:v>GA</c:v>
                </c:pt>
                <c:pt idx="11">
                  <c:v>HI</c:v>
                </c:pt>
                <c:pt idx="12">
                  <c:v>IA</c:v>
                </c:pt>
                <c:pt idx="13">
                  <c:v>ID</c:v>
                </c:pt>
                <c:pt idx="14">
                  <c:v>IL</c:v>
                </c:pt>
                <c:pt idx="15">
                  <c:v>IN</c:v>
                </c:pt>
                <c:pt idx="16">
                  <c:v>KS</c:v>
                </c:pt>
                <c:pt idx="17">
                  <c:v>KY</c:v>
                </c:pt>
                <c:pt idx="18">
                  <c:v>LA</c:v>
                </c:pt>
                <c:pt idx="19">
                  <c:v>MA</c:v>
                </c:pt>
                <c:pt idx="20">
                  <c:v>MD</c:v>
                </c:pt>
                <c:pt idx="21">
                  <c:v>ME</c:v>
                </c:pt>
                <c:pt idx="22">
                  <c:v>MI</c:v>
                </c:pt>
                <c:pt idx="23">
                  <c:v>MN</c:v>
                </c:pt>
                <c:pt idx="24">
                  <c:v>MO</c:v>
                </c:pt>
                <c:pt idx="25">
                  <c:v>MS</c:v>
                </c:pt>
                <c:pt idx="26">
                  <c:v>MT</c:v>
                </c:pt>
                <c:pt idx="27">
                  <c:v>NC</c:v>
                </c:pt>
                <c:pt idx="28">
                  <c:v>ND</c:v>
                </c:pt>
                <c:pt idx="29">
                  <c:v>NE</c:v>
                </c:pt>
                <c:pt idx="30">
                  <c:v>NH</c:v>
                </c:pt>
                <c:pt idx="31">
                  <c:v>NJ</c:v>
                </c:pt>
                <c:pt idx="32">
                  <c:v>NM</c:v>
                </c:pt>
                <c:pt idx="33">
                  <c:v>NV</c:v>
                </c:pt>
                <c:pt idx="34">
                  <c:v>NY</c:v>
                </c:pt>
                <c:pt idx="35">
                  <c:v>OH</c:v>
                </c:pt>
                <c:pt idx="36">
                  <c:v>OK</c:v>
                </c:pt>
                <c:pt idx="37">
                  <c:v>OR</c:v>
                </c:pt>
                <c:pt idx="38">
                  <c:v>PA</c:v>
                </c:pt>
                <c:pt idx="39">
                  <c:v>RI</c:v>
                </c:pt>
                <c:pt idx="40">
                  <c:v>SC</c:v>
                </c:pt>
                <c:pt idx="41">
                  <c:v>SD</c:v>
                </c:pt>
                <c:pt idx="42">
                  <c:v>TN</c:v>
                </c:pt>
                <c:pt idx="43">
                  <c:v>TX</c:v>
                </c:pt>
                <c:pt idx="44">
                  <c:v>UT</c:v>
                </c:pt>
                <c:pt idx="45">
                  <c:v>VA</c:v>
                </c:pt>
                <c:pt idx="46">
                  <c:v>VT</c:v>
                </c:pt>
                <c:pt idx="47">
                  <c:v>WA</c:v>
                </c:pt>
                <c:pt idx="48">
                  <c:v>WI</c:v>
                </c:pt>
                <c:pt idx="49">
                  <c:v>WV</c:v>
                </c:pt>
                <c:pt idx="50">
                  <c:v>WY</c:v>
                </c:pt>
              </c:strCache>
            </c:strRef>
          </c:cat>
          <c:val>
            <c:numRef>
              <c:f>Sheet1!$C$2:$C$52</c:f>
              <c:numCache>
                <c:formatCode>0.0%</c:formatCode>
                <c:ptCount val="51"/>
                <c:pt idx="0">
                  <c:v>0.65400000000000003</c:v>
                </c:pt>
                <c:pt idx="1">
                  <c:v>0.34300000000000003</c:v>
                </c:pt>
                <c:pt idx="2">
                  <c:v>0.434</c:v>
                </c:pt>
                <c:pt idx="3">
                  <c:v>0.255</c:v>
                </c:pt>
                <c:pt idx="4">
                  <c:v>0.109</c:v>
                </c:pt>
                <c:pt idx="5">
                  <c:v>0.33100000000000002</c:v>
                </c:pt>
                <c:pt idx="6">
                  <c:v>0.34300000000000003</c:v>
                </c:pt>
                <c:pt idx="7">
                  <c:v>0.14299999999999999</c:v>
                </c:pt>
                <c:pt idx="8">
                  <c:v>0.04</c:v>
                </c:pt>
                <c:pt idx="9">
                  <c:v>0.41</c:v>
                </c:pt>
                <c:pt idx="10">
                  <c:v>0.28799999999999998</c:v>
                </c:pt>
                <c:pt idx="11">
                  <c:v>0.26200000000000001</c:v>
                </c:pt>
                <c:pt idx="12">
                  <c:v>0.44</c:v>
                </c:pt>
                <c:pt idx="13">
                  <c:v>0.36099999999999999</c:v>
                </c:pt>
                <c:pt idx="14">
                  <c:v>8.7999999999999995E-2</c:v>
                </c:pt>
                <c:pt idx="15">
                  <c:v>0.51</c:v>
                </c:pt>
                <c:pt idx="16">
                  <c:v>0.38400000000000001</c:v>
                </c:pt>
                <c:pt idx="17">
                  <c:v>0.22800000000000001</c:v>
                </c:pt>
                <c:pt idx="18">
                  <c:v>5.3999999999999999E-2</c:v>
                </c:pt>
                <c:pt idx="19">
                  <c:v>0.255</c:v>
                </c:pt>
                <c:pt idx="20">
                  <c:v>0.23699999999999999</c:v>
                </c:pt>
                <c:pt idx="21">
                  <c:v>0.54800000000000004</c:v>
                </c:pt>
                <c:pt idx="22">
                  <c:v>0.30099999999999999</c:v>
                </c:pt>
                <c:pt idx="23">
                  <c:v>0.32</c:v>
                </c:pt>
                <c:pt idx="24">
                  <c:v>0.42599999999999999</c:v>
                </c:pt>
                <c:pt idx="25">
                  <c:v>0.36899999999999999</c:v>
                </c:pt>
                <c:pt idx="26">
                  <c:v>0.36699999999999999</c:v>
                </c:pt>
                <c:pt idx="27">
                  <c:v>0.35299999999999998</c:v>
                </c:pt>
                <c:pt idx="28">
                  <c:v>0.35699999999999998</c:v>
                </c:pt>
                <c:pt idx="29">
                  <c:v>0.3</c:v>
                </c:pt>
                <c:pt idx="30">
                  <c:v>2.5999999999999999E-2</c:v>
                </c:pt>
                <c:pt idx="31">
                  <c:v>0.36599999999999999</c:v>
                </c:pt>
                <c:pt idx="32">
                  <c:v>0.48399999999999999</c:v>
                </c:pt>
                <c:pt idx="33">
                  <c:v>0.17899999999999999</c:v>
                </c:pt>
                <c:pt idx="34">
                  <c:v>0.21099999999999999</c:v>
                </c:pt>
                <c:pt idx="35">
                  <c:v>0.23699999999999999</c:v>
                </c:pt>
                <c:pt idx="36">
                  <c:v>0.42899999999999999</c:v>
                </c:pt>
                <c:pt idx="37">
                  <c:v>0.58699999999999997</c:v>
                </c:pt>
                <c:pt idx="38">
                  <c:v>0.51800000000000002</c:v>
                </c:pt>
                <c:pt idx="39">
                  <c:v>0.23699999999999999</c:v>
                </c:pt>
                <c:pt idx="40">
                  <c:v>0.16200000000000001</c:v>
                </c:pt>
                <c:pt idx="41">
                  <c:v>0.44500000000000001</c:v>
                </c:pt>
                <c:pt idx="42">
                  <c:v>0.29399999999999998</c:v>
                </c:pt>
                <c:pt idx="43">
                  <c:v>0.60499999999999998</c:v>
                </c:pt>
                <c:pt idx="44">
                  <c:v>0.51500000000000001</c:v>
                </c:pt>
                <c:pt idx="45">
                  <c:v>0.24099999999999999</c:v>
                </c:pt>
                <c:pt idx="46">
                  <c:v>0.23699999999999999</c:v>
                </c:pt>
                <c:pt idx="47">
                  <c:v>0.36399999999999999</c:v>
                </c:pt>
                <c:pt idx="48">
                  <c:v>0.192</c:v>
                </c:pt>
                <c:pt idx="49">
                  <c:v>0.36299999999999999</c:v>
                </c:pt>
                <c:pt idx="50">
                  <c:v>0.36899999999999999</c:v>
                </c:pt>
              </c:numCache>
            </c:numRef>
          </c:val>
        </c:ser>
        <c:dLbls>
          <c:showLegendKey val="0"/>
          <c:showVal val="0"/>
          <c:showCatName val="0"/>
          <c:showSerName val="0"/>
          <c:showPercent val="0"/>
          <c:showBubbleSize val="0"/>
        </c:dLbls>
        <c:gapWidth val="150"/>
        <c:axId val="97084160"/>
        <c:axId val="97085696"/>
      </c:barChart>
      <c:catAx>
        <c:axId val="97084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85696"/>
        <c:crosses val="autoZero"/>
        <c:auto val="1"/>
        <c:lblAlgn val="ctr"/>
        <c:lblOffset val="100"/>
        <c:noMultiLvlLbl val="0"/>
      </c:catAx>
      <c:valAx>
        <c:axId val="97085696"/>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84160"/>
        <c:crosses val="autoZero"/>
        <c:crossBetween val="between"/>
      </c:valAx>
      <c:spPr>
        <a:noFill/>
        <a:ln>
          <a:noFill/>
        </a:ln>
        <a:effectLst/>
      </c:spPr>
    </c:plotArea>
    <c:legend>
      <c:legendPos val="b"/>
      <c:layout>
        <c:manualLayout>
          <c:xMode val="edge"/>
          <c:yMode val="edge"/>
          <c:x val="0.27475056306507212"/>
          <c:y val="4.6335789629983318E-2"/>
          <c:w val="0.47730132271502512"/>
          <c:h val="7.70570125241853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65000"/>
              <a:lumOff val="35000"/>
            </a:schemeClr>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Participants of Phases 3, 4 and Graduates</c:v>
                </c:pt>
              </c:strCache>
            </c:strRef>
          </c:tx>
          <c:invertIfNegative val="0"/>
          <c:cat>
            <c:strRef>
              <c:f>Sheet1!$A$2:$A$6</c:f>
              <c:strCache>
                <c:ptCount val="5"/>
                <c:pt idx="0">
                  <c:v>Reunification</c:v>
                </c:pt>
                <c:pt idx="1">
                  <c:v>Guardianship</c:v>
                </c:pt>
                <c:pt idx="2">
                  <c:v>TPR Filed</c:v>
                </c:pt>
                <c:pt idx="3">
                  <c:v>Sustaining Care</c:v>
                </c:pt>
                <c:pt idx="4">
                  <c:v>No Permanency</c:v>
                </c:pt>
              </c:strCache>
            </c:strRef>
          </c:cat>
          <c:val>
            <c:numRef>
              <c:f>Sheet1!$B$2:$B$6</c:f>
              <c:numCache>
                <c:formatCode>General</c:formatCode>
                <c:ptCount val="5"/>
                <c:pt idx="0">
                  <c:v>55</c:v>
                </c:pt>
                <c:pt idx="1">
                  <c:v>13</c:v>
                </c:pt>
                <c:pt idx="2">
                  <c:v>12</c:v>
                </c:pt>
                <c:pt idx="3">
                  <c:v>0.9</c:v>
                </c:pt>
                <c:pt idx="4">
                  <c:v>19</c:v>
                </c:pt>
              </c:numCache>
            </c:numRef>
          </c:val>
        </c:ser>
        <c:ser>
          <c:idx val="1"/>
          <c:order val="1"/>
          <c:tx>
            <c:strRef>
              <c:f>Sheet1!$C$1</c:f>
              <c:strCache>
                <c:ptCount val="1"/>
                <c:pt idx="0">
                  <c:v>All Participants</c:v>
                </c:pt>
              </c:strCache>
            </c:strRef>
          </c:tx>
          <c:invertIfNegative val="0"/>
          <c:cat>
            <c:strRef>
              <c:f>Sheet1!$A$2:$A$6</c:f>
              <c:strCache>
                <c:ptCount val="5"/>
                <c:pt idx="0">
                  <c:v>Reunification</c:v>
                </c:pt>
                <c:pt idx="1">
                  <c:v>Guardianship</c:v>
                </c:pt>
                <c:pt idx="2">
                  <c:v>TPR Filed</c:v>
                </c:pt>
                <c:pt idx="3">
                  <c:v>Sustaining Care</c:v>
                </c:pt>
                <c:pt idx="4">
                  <c:v>No Permanency</c:v>
                </c:pt>
              </c:strCache>
            </c:strRef>
          </c:cat>
          <c:val>
            <c:numRef>
              <c:f>Sheet1!$C$2:$C$6</c:f>
              <c:numCache>
                <c:formatCode>General</c:formatCode>
                <c:ptCount val="5"/>
                <c:pt idx="0">
                  <c:v>28</c:v>
                </c:pt>
                <c:pt idx="1">
                  <c:v>18</c:v>
                </c:pt>
                <c:pt idx="2">
                  <c:v>24</c:v>
                </c:pt>
                <c:pt idx="3">
                  <c:v>0.3</c:v>
                </c:pt>
                <c:pt idx="4">
                  <c:v>30</c:v>
                </c:pt>
              </c:numCache>
            </c:numRef>
          </c:val>
        </c:ser>
        <c:ser>
          <c:idx val="2"/>
          <c:order val="2"/>
          <c:tx>
            <c:strRef>
              <c:f>Sheet1!$D$1</c:f>
              <c:strCache>
                <c:ptCount val="1"/>
                <c:pt idx="0">
                  <c:v>Comparsion Group*</c:v>
                </c:pt>
              </c:strCache>
            </c:strRef>
          </c:tx>
          <c:invertIfNegative val="0"/>
          <c:cat>
            <c:strRef>
              <c:f>Sheet1!$A$2:$A$6</c:f>
              <c:strCache>
                <c:ptCount val="5"/>
                <c:pt idx="0">
                  <c:v>Reunification</c:v>
                </c:pt>
                <c:pt idx="1">
                  <c:v>Guardianship</c:v>
                </c:pt>
                <c:pt idx="2">
                  <c:v>TPR Filed</c:v>
                </c:pt>
                <c:pt idx="3">
                  <c:v>Sustaining Care</c:v>
                </c:pt>
                <c:pt idx="4">
                  <c:v>No Permanency</c:v>
                </c:pt>
              </c:strCache>
            </c:strRef>
          </c:cat>
          <c:val>
            <c:numRef>
              <c:f>Sheet1!$D$2:$D$6</c:f>
              <c:numCache>
                <c:formatCode>General</c:formatCode>
                <c:ptCount val="5"/>
                <c:pt idx="0">
                  <c:v>12</c:v>
                </c:pt>
                <c:pt idx="1">
                  <c:v>21</c:v>
                </c:pt>
                <c:pt idx="2">
                  <c:v>39</c:v>
                </c:pt>
                <c:pt idx="3">
                  <c:v>0.6</c:v>
                </c:pt>
                <c:pt idx="4">
                  <c:v>27</c:v>
                </c:pt>
              </c:numCache>
            </c:numRef>
          </c:val>
        </c:ser>
        <c:dLbls>
          <c:showLegendKey val="0"/>
          <c:showVal val="0"/>
          <c:showCatName val="0"/>
          <c:showSerName val="0"/>
          <c:showPercent val="0"/>
          <c:showBubbleSize val="0"/>
        </c:dLbls>
        <c:gapWidth val="150"/>
        <c:axId val="43776640"/>
        <c:axId val="97119616"/>
      </c:barChart>
      <c:catAx>
        <c:axId val="43776640"/>
        <c:scaling>
          <c:orientation val="minMax"/>
        </c:scaling>
        <c:delete val="0"/>
        <c:axPos val="b"/>
        <c:majorTickMark val="out"/>
        <c:minorTickMark val="none"/>
        <c:tickLblPos val="nextTo"/>
        <c:crossAx val="97119616"/>
        <c:crosses val="autoZero"/>
        <c:auto val="1"/>
        <c:lblAlgn val="ctr"/>
        <c:lblOffset val="100"/>
        <c:noMultiLvlLbl val="0"/>
      </c:catAx>
      <c:valAx>
        <c:axId val="97119616"/>
        <c:scaling>
          <c:orientation val="minMax"/>
        </c:scaling>
        <c:delete val="0"/>
        <c:axPos val="l"/>
        <c:majorGridlines/>
        <c:numFmt formatCode="General" sourceLinked="1"/>
        <c:majorTickMark val="out"/>
        <c:minorTickMark val="none"/>
        <c:tickLblPos val="nextTo"/>
        <c:crossAx val="437766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0.02427</cdr:x>
      <cdr:y>0.9181</cdr:y>
    </cdr:from>
    <cdr:to>
      <cdr:x>0.30621</cdr:x>
      <cdr:y>0.97358</cdr:y>
    </cdr:to>
    <cdr:sp macro="" textlink="">
      <cdr:nvSpPr>
        <cdr:cNvPr id="3" name="TextBox 2"/>
        <cdr:cNvSpPr txBox="1"/>
      </cdr:nvSpPr>
      <cdr:spPr>
        <a:xfrm xmlns:a="http://schemas.openxmlformats.org/drawingml/2006/main">
          <a:off x="280087" y="5725297"/>
          <a:ext cx="3253945" cy="3459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227575-E7D0-4913-8C52-3436CFD47DA3}" type="datetimeFigureOut">
              <a:rPr lang="en-US" smtClean="0"/>
              <a:t>1/11/2018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D72A6D-6353-44A0-9F76-C8B7FDA397B7}" type="slidenum">
              <a:rPr lang="en-US" smtClean="0"/>
              <a:t>‹#›</a:t>
            </a:fld>
            <a:endParaRPr lang="en-US"/>
          </a:p>
        </p:txBody>
      </p:sp>
    </p:spTree>
    <p:extLst>
      <p:ext uri="{BB962C8B-B14F-4D97-AF65-F5344CB8AC3E}">
        <p14:creationId xmlns:p14="http://schemas.microsoft.com/office/powerpoint/2010/main" val="172779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8EBCA-6A42-4F27-88CD-87ACA837687E}" type="datetimeFigureOut">
              <a:rPr lang="en-US" smtClean="0"/>
              <a:t>1/11/2018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E7E47-E2A3-4F2A-9171-8ACEE6323F9C}" type="slidenum">
              <a:rPr lang="en-US" smtClean="0"/>
              <a:t>‹#›</a:t>
            </a:fld>
            <a:endParaRPr lang="en-US"/>
          </a:p>
        </p:txBody>
      </p:sp>
    </p:spTree>
    <p:extLst>
      <p:ext uri="{BB962C8B-B14F-4D97-AF65-F5344CB8AC3E}">
        <p14:creationId xmlns:p14="http://schemas.microsoft.com/office/powerpoint/2010/main" val="411349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E7E47-E2A3-4F2A-9171-8ACEE6323F9C}" type="slidenum">
              <a:rPr lang="en-US" smtClean="0"/>
              <a:t>1</a:t>
            </a:fld>
            <a:endParaRPr lang="en-US"/>
          </a:p>
        </p:txBody>
      </p:sp>
    </p:spTree>
    <p:extLst>
      <p:ext uri="{BB962C8B-B14F-4D97-AF65-F5344CB8AC3E}">
        <p14:creationId xmlns:p14="http://schemas.microsoft.com/office/powerpoint/2010/main" val="278196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1123950"/>
            <a:ext cx="4048125" cy="3035300"/>
          </a:xfrm>
        </p:spPr>
      </p:sp>
      <p:sp>
        <p:nvSpPr>
          <p:cNvPr id="3" name="Notes Placeholder 2"/>
          <p:cNvSpPr>
            <a:spLocks noGrp="1"/>
          </p:cNvSpPr>
          <p:nvPr>
            <p:ph type="body" idx="1"/>
          </p:nvPr>
        </p:nvSpPr>
        <p:spPr/>
        <p:txBody>
          <a:bodyPr/>
          <a:lstStyle/>
          <a:p>
            <a:r>
              <a:rPr lang="en-US" dirty="0" smtClean="0"/>
              <a:t>BLUE BARS – Represent the percentage of all children</a:t>
            </a:r>
            <a:r>
              <a:rPr lang="en-US" baseline="0" dirty="0" smtClean="0"/>
              <a:t> removed under 1 who were removed with AOD as a reason for removal.  All children under 1 removed with AOD as a reason for removal divided by all children removed under 1.</a:t>
            </a:r>
          </a:p>
          <a:p>
            <a:endParaRPr lang="en-US" baseline="0" dirty="0" smtClean="0"/>
          </a:p>
          <a:p>
            <a:pPr defTabSz="897301">
              <a:defRPr/>
            </a:pPr>
            <a:r>
              <a:rPr lang="en-US" dirty="0" smtClean="0"/>
              <a:t>ORANGE</a:t>
            </a:r>
            <a:r>
              <a:rPr lang="en-US" baseline="0" dirty="0" smtClean="0"/>
              <a:t> </a:t>
            </a:r>
            <a:r>
              <a:rPr lang="en-US" dirty="0" smtClean="0"/>
              <a:t>BARS – Represent the percentage of all children</a:t>
            </a:r>
            <a:r>
              <a:rPr lang="en-US" baseline="0" dirty="0" smtClean="0"/>
              <a:t> removed 1 and older who were removed with AOD as a reason for removal.  All children 1 and older removed with AOD as a reason for removal divided by all children removed 1 and older. </a:t>
            </a:r>
          </a:p>
          <a:p>
            <a:pPr defTabSz="897301">
              <a:defRPr/>
            </a:pPr>
            <a:endParaRPr lang="en-US" baseline="0" dirty="0" smtClean="0"/>
          </a:p>
          <a:p>
            <a:pPr defTabSz="897301">
              <a:defRPr/>
            </a:pPr>
            <a:r>
              <a:rPr lang="en-US" b="0" baseline="0" dirty="0" smtClean="0"/>
              <a:t>There are two separate Ns included in this graph as we had to pull the data separately for children under and over age 1. The corresponding N’s are referenced below. </a:t>
            </a:r>
            <a:endParaRPr lang="en-US" b="0" dirty="0" smtClean="0"/>
          </a:p>
          <a:p>
            <a:pPr defTabSz="897301">
              <a:defRPr/>
            </a:pPr>
            <a:r>
              <a:rPr lang="en-US" baseline="0" dirty="0" smtClean="0"/>
              <a:t> </a:t>
            </a:r>
          </a:p>
          <a:p>
            <a:pPr defTabSz="897301">
              <a:defRPr/>
            </a:pPr>
            <a:r>
              <a:rPr lang="en-US" baseline="0" dirty="0" smtClean="0"/>
              <a:t>First N= Under age 1; Second N= Age 1 and Older</a:t>
            </a:r>
          </a:p>
          <a:p>
            <a:pPr defTabSz="897301">
              <a:defRPr/>
            </a:pPr>
            <a:r>
              <a:rPr lang="en-US" dirty="0"/>
              <a:t>Alaska = 446; 1766</a:t>
            </a:r>
          </a:p>
          <a:p>
            <a:r>
              <a:rPr lang="en-US" dirty="0"/>
              <a:t>Alabama = 642; 2045</a:t>
            </a:r>
          </a:p>
          <a:p>
            <a:r>
              <a:rPr lang="en-US" dirty="0"/>
              <a:t>Arkansas = 774; 2444</a:t>
            </a:r>
          </a:p>
          <a:p>
            <a:pPr defTabSz="897301">
              <a:defRPr/>
            </a:pPr>
            <a:r>
              <a:rPr lang="en-US" dirty="0"/>
              <a:t>Arizona = 1893; 5307</a:t>
            </a:r>
          </a:p>
          <a:p>
            <a:r>
              <a:rPr lang="en-US" dirty="0"/>
              <a:t>California = 2691; 6853</a:t>
            </a:r>
          </a:p>
          <a:p>
            <a:r>
              <a:rPr lang="en-US" dirty="0"/>
              <a:t>Colorado = 878; 2667</a:t>
            </a:r>
          </a:p>
          <a:p>
            <a:r>
              <a:rPr lang="en-US" dirty="0"/>
              <a:t>Connecticut = 504; 1296</a:t>
            </a:r>
          </a:p>
          <a:p>
            <a:pPr defTabSz="897301">
              <a:defRPr/>
            </a:pPr>
            <a:r>
              <a:rPr lang="en-US" dirty="0"/>
              <a:t>District of Columbia = 46; 141</a:t>
            </a:r>
          </a:p>
          <a:p>
            <a:r>
              <a:rPr lang="en-US" dirty="0"/>
              <a:t>Delaware = 29; 29</a:t>
            </a:r>
          </a:p>
          <a:p>
            <a:r>
              <a:rPr lang="en-US" dirty="0"/>
              <a:t>Florida = 4021; 10593</a:t>
            </a:r>
          </a:p>
          <a:p>
            <a:r>
              <a:rPr lang="en-US" dirty="0"/>
              <a:t>Georgia = 1264; 3648</a:t>
            </a:r>
          </a:p>
          <a:p>
            <a:r>
              <a:rPr lang="en-US" dirty="0"/>
              <a:t>Hawaii = 195; 430</a:t>
            </a:r>
          </a:p>
          <a:p>
            <a:pPr defTabSz="897301">
              <a:defRPr/>
            </a:pPr>
            <a:r>
              <a:rPr lang="en-US" dirty="0"/>
              <a:t>Iowa = 779; 3343</a:t>
            </a:r>
          </a:p>
          <a:p>
            <a:r>
              <a:rPr lang="en-US" dirty="0"/>
              <a:t>Idaho = 211; 628</a:t>
            </a:r>
          </a:p>
          <a:p>
            <a:r>
              <a:rPr lang="en-US" dirty="0"/>
              <a:t>Illinois = 654; 1230</a:t>
            </a:r>
          </a:p>
          <a:p>
            <a:r>
              <a:rPr lang="en-US" dirty="0"/>
              <a:t>Indiana = 2553; 9146</a:t>
            </a:r>
          </a:p>
          <a:p>
            <a:r>
              <a:rPr lang="en-US" dirty="0"/>
              <a:t>Kansas = 846; 3101</a:t>
            </a:r>
          </a:p>
          <a:p>
            <a:r>
              <a:rPr lang="en-US" dirty="0"/>
              <a:t>Kentucky = 813; 2170</a:t>
            </a:r>
          </a:p>
          <a:p>
            <a:r>
              <a:rPr lang="en-US" dirty="0"/>
              <a:t>Louisiana = 135; 308</a:t>
            </a:r>
          </a:p>
          <a:p>
            <a:pPr defTabSz="897301">
              <a:defRPr/>
            </a:pPr>
            <a:r>
              <a:rPr lang="en-US" dirty="0"/>
              <a:t>Massachusetts = 1306; 2999</a:t>
            </a:r>
          </a:p>
          <a:p>
            <a:pPr defTabSz="897301">
              <a:defRPr/>
            </a:pPr>
            <a:r>
              <a:rPr lang="en-US" dirty="0"/>
              <a:t>Maryland = 490; 1054</a:t>
            </a:r>
          </a:p>
          <a:p>
            <a:r>
              <a:rPr lang="en-US" dirty="0"/>
              <a:t>Maine = 360; 969</a:t>
            </a:r>
          </a:p>
          <a:p>
            <a:r>
              <a:rPr lang="en-US" dirty="0"/>
              <a:t>Michigan = 1698; 4132</a:t>
            </a:r>
          </a:p>
          <a:p>
            <a:r>
              <a:rPr lang="en-US" dirty="0"/>
              <a:t>Minnesota = 1016; 3167</a:t>
            </a:r>
          </a:p>
          <a:p>
            <a:pPr defTabSz="897301">
              <a:defRPr/>
            </a:pPr>
            <a:r>
              <a:rPr lang="en-US" dirty="0"/>
              <a:t>Missouri = 1934; 5911</a:t>
            </a:r>
          </a:p>
          <a:p>
            <a:r>
              <a:rPr lang="en-US" dirty="0"/>
              <a:t>Mississippi = 611; 2022</a:t>
            </a:r>
          </a:p>
          <a:p>
            <a:r>
              <a:rPr lang="en-US" dirty="0"/>
              <a:t>Montana = 366; 1077</a:t>
            </a:r>
          </a:p>
          <a:p>
            <a:r>
              <a:rPr lang="en-US" dirty="0"/>
              <a:t>North Carolina = 1169; 3810</a:t>
            </a:r>
          </a:p>
          <a:p>
            <a:r>
              <a:rPr lang="en-US" dirty="0"/>
              <a:t>North Dakota = 182; 641</a:t>
            </a:r>
          </a:p>
          <a:p>
            <a:r>
              <a:rPr lang="en-US" dirty="0"/>
              <a:t>Nebraska = 435; 1379</a:t>
            </a:r>
          </a:p>
          <a:p>
            <a:r>
              <a:rPr lang="en-US" dirty="0"/>
              <a:t>New Hampshire = 22; 34</a:t>
            </a:r>
          </a:p>
          <a:p>
            <a:r>
              <a:rPr lang="en-US" dirty="0"/>
              <a:t>New Jersey = 1303; 2875</a:t>
            </a:r>
          </a:p>
          <a:p>
            <a:r>
              <a:rPr lang="en-US" dirty="0"/>
              <a:t>New Mexico = 387; 1494</a:t>
            </a:r>
          </a:p>
          <a:p>
            <a:pPr defTabSz="897301">
              <a:defRPr/>
            </a:pPr>
            <a:r>
              <a:rPr lang="en-US" dirty="0"/>
              <a:t>Nevada = 436; 947</a:t>
            </a:r>
          </a:p>
          <a:p>
            <a:pPr defTabSz="897301">
              <a:defRPr/>
            </a:pPr>
            <a:r>
              <a:rPr lang="en-US" dirty="0"/>
              <a:t>New York = 1838; 3845</a:t>
            </a:r>
          </a:p>
          <a:p>
            <a:r>
              <a:rPr lang="en-US" dirty="0"/>
              <a:t>Ohio = 1643; 3882</a:t>
            </a:r>
          </a:p>
          <a:p>
            <a:r>
              <a:rPr lang="en-US" dirty="0"/>
              <a:t>Oklahoma = 2031; 4851</a:t>
            </a:r>
          </a:p>
          <a:p>
            <a:r>
              <a:rPr lang="en-US" dirty="0"/>
              <a:t>Oregon = 1262; 4562</a:t>
            </a:r>
          </a:p>
          <a:p>
            <a:r>
              <a:rPr lang="en-US" dirty="0"/>
              <a:t>Pennsylvania = 2354; 10160</a:t>
            </a:r>
          </a:p>
          <a:p>
            <a:r>
              <a:rPr lang="en-US" dirty="0"/>
              <a:t>Rhode Island = 259; 487</a:t>
            </a:r>
          </a:p>
          <a:p>
            <a:r>
              <a:rPr lang="en-US" dirty="0"/>
              <a:t>South Carolina = 316; 854</a:t>
            </a:r>
          </a:p>
          <a:p>
            <a:r>
              <a:rPr lang="en-US" dirty="0"/>
              <a:t>South Dakota = 161; 721</a:t>
            </a:r>
          </a:p>
          <a:p>
            <a:r>
              <a:rPr lang="en-US" dirty="0"/>
              <a:t>Tennessee = 1030; 3029</a:t>
            </a:r>
          </a:p>
          <a:p>
            <a:r>
              <a:rPr lang="en-US" dirty="0"/>
              <a:t>Texas = 6368; 20561</a:t>
            </a:r>
          </a:p>
          <a:p>
            <a:r>
              <a:rPr lang="en-US" dirty="0"/>
              <a:t>Utah = 518; 2053</a:t>
            </a:r>
          </a:p>
          <a:p>
            <a:pPr defTabSz="897301">
              <a:defRPr/>
            </a:pPr>
            <a:r>
              <a:rPr lang="en-US" dirty="0"/>
              <a:t>Virginia = 371; 1401</a:t>
            </a:r>
          </a:p>
          <a:p>
            <a:r>
              <a:rPr lang="en-US" dirty="0"/>
              <a:t>Vermont = 104; 342</a:t>
            </a:r>
          </a:p>
          <a:p>
            <a:r>
              <a:rPr lang="en-US" dirty="0"/>
              <a:t>Washington = 2125; 3903</a:t>
            </a:r>
          </a:p>
          <a:p>
            <a:pPr defTabSz="897301">
              <a:defRPr/>
            </a:pPr>
            <a:r>
              <a:rPr lang="en-US" dirty="0"/>
              <a:t>Wisconsin = 556; 1619</a:t>
            </a:r>
          </a:p>
          <a:p>
            <a:r>
              <a:rPr lang="en-US" dirty="0"/>
              <a:t>West Virginia = 750; 2324</a:t>
            </a:r>
          </a:p>
          <a:p>
            <a:r>
              <a:rPr lang="en-US" dirty="0"/>
              <a:t>Wyoming = 114; 617</a:t>
            </a:r>
          </a:p>
          <a:p>
            <a:r>
              <a:rPr lang="en-US"/>
              <a:t>Total US = 53030; 155523</a:t>
            </a:r>
            <a:endParaRPr lang="en-US" dirty="0"/>
          </a:p>
        </p:txBody>
      </p:sp>
      <p:sp>
        <p:nvSpPr>
          <p:cNvPr id="4" name="Slide Number Placeholder 3"/>
          <p:cNvSpPr>
            <a:spLocks noGrp="1"/>
          </p:cNvSpPr>
          <p:nvPr>
            <p:ph type="sldNum" sz="quarter" idx="10"/>
          </p:nvPr>
        </p:nvSpPr>
        <p:spPr/>
        <p:txBody>
          <a:bodyPr/>
          <a:lstStyle/>
          <a:p>
            <a:fld id="{235C9E78-2159-421B-A531-7047694C3782}" type="slidenum">
              <a:rPr lang="en-US" smtClean="0"/>
              <a:t>2</a:t>
            </a:fld>
            <a:endParaRPr lang="en-US" dirty="0"/>
          </a:p>
        </p:txBody>
      </p:sp>
    </p:spTree>
    <p:extLst>
      <p:ext uri="{BB962C8B-B14F-4D97-AF65-F5344CB8AC3E}">
        <p14:creationId xmlns:p14="http://schemas.microsoft.com/office/powerpoint/2010/main" val="410082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E7E47-E2A3-4F2A-9171-8ACEE6323F9C}"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E7E47-E2A3-4F2A-9171-8ACEE6323F9C}"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717EB9-1D03-3441-9FE3-18747B018BFD}"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17EB9-1D03-3441-9FE3-18747B018BFD}"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17EB9-1D03-3441-9FE3-18747B018BFD}"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206876"/>
            <a:ext cx="692115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BE95F74-6632-4168-99C0-93B245B7D61D}" type="datetime1">
              <a:rPr lang="en-US" smtClean="0"/>
              <a:pPr/>
              <a:t>1/11/2018</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50261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60813-3D51-40DF-BB85-B4A9BF9B3D37}" type="datetime1">
              <a:rPr lang="en-US" smtClean="0">
                <a:solidFill>
                  <a:prstClr val="black">
                    <a:alpha val="80000"/>
                  </a:prstClr>
                </a:solidFill>
              </a:rPr>
              <a:pPr/>
              <a:t>1/11/2018</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2965738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A0A6D6-3DF6-4671-ABB4-6680B5ED8937}" type="datetime1">
              <a:rPr lang="en-US" smtClean="0">
                <a:solidFill>
                  <a:prstClr val="black">
                    <a:alpha val="80000"/>
                  </a:prstClr>
                </a:solidFill>
              </a:rPr>
              <a:pPr/>
              <a:t>1/11/2018</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3356011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8134"/>
            <a:ext cx="349758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8498" y="1998134"/>
            <a:ext cx="349758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8E30A2-12E7-41D8-BC37-806E6CF4AF8F}" type="datetime1">
              <a:rPr lang="en-US" smtClean="0">
                <a:solidFill>
                  <a:prstClr val="black">
                    <a:alpha val="80000"/>
                  </a:prstClr>
                </a:solidFill>
              </a:rPr>
              <a:pPr/>
              <a:t>1/11/2018</a:t>
            </a:fld>
            <a:endParaRPr lang="en-US" dirty="0">
              <a:solidFill>
                <a:prstClr val="black">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black">
                  <a:alpha val="8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4109063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53084"/>
            <a:ext cx="349758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D95515-EBD3-4FE1-AB74-DD1A6890D0DF}" type="datetime1">
              <a:rPr lang="en-US" smtClean="0">
                <a:solidFill>
                  <a:prstClr val="black">
                    <a:alpha val="80000"/>
                  </a:prstClr>
                </a:solidFill>
              </a:rPr>
              <a:pPr/>
              <a:t>1/11/2018</a:t>
            </a:fld>
            <a:endParaRPr lang="en-US" dirty="0">
              <a:solidFill>
                <a:prstClr val="black">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black">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300472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95555F-2F7F-454E-A5E3-CBF0947E86C6}" type="datetime1">
              <a:rPr lang="en-US" smtClean="0">
                <a:solidFill>
                  <a:prstClr val="black">
                    <a:alpha val="80000"/>
                  </a:prstClr>
                </a:solidFill>
              </a:rPr>
              <a:pPr/>
              <a:t>1/11/2018</a:t>
            </a:fld>
            <a:endParaRPr lang="en-US" dirty="0">
              <a:solidFill>
                <a:prstClr val="black">
                  <a:alpha val="80000"/>
                </a:prstClr>
              </a:solidFill>
            </a:endParaRPr>
          </a:p>
        </p:txBody>
      </p:sp>
      <p:sp>
        <p:nvSpPr>
          <p:cNvPr id="4" name="Footer Placeholder 3"/>
          <p:cNvSpPr>
            <a:spLocks noGrp="1"/>
          </p:cNvSpPr>
          <p:nvPr>
            <p:ph type="ftr" sz="quarter" idx="11"/>
          </p:nvPr>
        </p:nvSpPr>
        <p:spPr/>
        <p:txBody>
          <a:bodyPr/>
          <a:lstStyle/>
          <a:p>
            <a:endParaRPr lang="en-US" dirty="0">
              <a:solidFill>
                <a:prstClr val="black">
                  <a:alpha val="80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4004470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C316C-9D8F-466E-BA5C-E6BAC0FE6325}" type="datetime1">
              <a:rPr lang="en-US" smtClean="0">
                <a:solidFill>
                  <a:prstClr val="black">
                    <a:alpha val="80000"/>
                  </a:prstClr>
                </a:solidFill>
              </a:rPr>
              <a:pPr/>
              <a:t>1/11/2018</a:t>
            </a:fld>
            <a:endParaRPr lang="en-US" dirty="0">
              <a:solidFill>
                <a:prstClr val="black">
                  <a:alpha val="80000"/>
                </a:prstClr>
              </a:solidFill>
            </a:endParaRPr>
          </a:p>
        </p:txBody>
      </p:sp>
      <p:sp>
        <p:nvSpPr>
          <p:cNvPr id="3" name="Footer Placeholder 2"/>
          <p:cNvSpPr>
            <a:spLocks noGrp="1"/>
          </p:cNvSpPr>
          <p:nvPr>
            <p:ph type="ftr" sz="quarter" idx="11"/>
          </p:nvPr>
        </p:nvSpPr>
        <p:spPr/>
        <p:txBody>
          <a:bodyPr/>
          <a:lstStyle/>
          <a:p>
            <a:endParaRPr lang="en-US" dirty="0">
              <a:solidFill>
                <a:prstClr val="black">
                  <a:alpha val="80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4245924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41F5F2F-9F8D-4184-9626-BAC2BABA1AA9}" type="datetime1">
              <a:rPr lang="en-US" smtClean="0">
                <a:solidFill>
                  <a:prstClr val="black">
                    <a:alpha val="80000"/>
                  </a:prstClr>
                </a:solidFill>
              </a:rPr>
              <a:pPr/>
              <a:t>1/11/2018</a:t>
            </a:fld>
            <a:endParaRPr lang="en-US" dirty="0">
              <a:solidFill>
                <a:prstClr val="black">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black">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142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17EB9-1D03-3441-9FE3-18747B018BFD}"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C2BAB4D-6493-474D-A8AF-8DFD955A7C67}" type="datetime1">
              <a:rPr lang="en-US" smtClean="0"/>
              <a:pPr/>
              <a:t>1/11/2018</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3634454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152C09-90DE-4D70-AF67-463CEE1716F1}" type="datetime1">
              <a:rPr lang="en-US" smtClean="0">
                <a:solidFill>
                  <a:prstClr val="black">
                    <a:alpha val="80000"/>
                  </a:prstClr>
                </a:solidFill>
              </a:rPr>
              <a:pPr/>
              <a:t>1/11/2018</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284212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0D8E51-19BB-43B3-A0D5-573E22EB0F3C}" type="datetime1">
              <a:rPr lang="en-US" smtClean="0">
                <a:solidFill>
                  <a:prstClr val="black">
                    <a:alpha val="80000"/>
                  </a:prstClr>
                </a:solidFill>
              </a:rPr>
              <a:pPr/>
              <a:t>1/11/2018</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361257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717EB9-1D03-3441-9FE3-18747B018BFD}"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717EB9-1D03-3441-9FE3-18747B018BFD}"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717EB9-1D03-3441-9FE3-18747B018BFD}"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717EB9-1D03-3441-9FE3-18747B018BFD}"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17EB9-1D03-3441-9FE3-18747B018BFD}"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17EB9-1D03-3441-9FE3-18747B018BFD}"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17EB9-1D03-3441-9FE3-18747B018BFD}"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17EB9-1D03-3441-9FE3-18747B018BFD}" type="datetimeFigureOut">
              <a:rPr lang="en-US" smtClean="0"/>
              <a:pPr/>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DE92F-0599-3541-A4E9-F4260494CB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8"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2F008F0-D948-4802-A274-DBFD5465E49F}" type="datetime1">
              <a:rPr lang="en-US" smtClean="0">
                <a:solidFill>
                  <a:prstClr val="black">
                    <a:alpha val="80000"/>
                  </a:prstClr>
                </a:solidFill>
              </a:rPr>
              <a:pPr/>
              <a:t>1/11/2018</a:t>
            </a:fld>
            <a:endParaRPr lang="en-US" dirty="0">
              <a:solidFill>
                <a:prstClr val="black">
                  <a:alpha val="80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solidFill>
                <a:prstClr val="black">
                  <a:alpha val="80000"/>
                </a:prstClr>
              </a:solidFill>
            </a:endParaRPr>
          </a:p>
        </p:txBody>
      </p:sp>
      <p:sp>
        <p:nvSpPr>
          <p:cNvPr id="6" name="Slide Number Placeholder 5"/>
          <p:cNvSpPr>
            <a:spLocks noGrp="1"/>
          </p:cNvSpPr>
          <p:nvPr>
            <p:ph type="sldNum" sz="quarter" idx="4"/>
          </p:nvPr>
        </p:nvSpPr>
        <p:spPr>
          <a:xfrm>
            <a:off x="6572945" y="5876413"/>
            <a:ext cx="219456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1872963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Cover.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Why FDTC Works</a:t>
            </a:r>
            <a:endParaRPr lang="en-US" dirty="0">
              <a:latin typeface="Cambria" pitchFamily="18" charset="0"/>
            </a:endParaRPr>
          </a:p>
        </p:txBody>
      </p:sp>
      <p:sp>
        <p:nvSpPr>
          <p:cNvPr id="5" name="Content Placeholder 4"/>
          <p:cNvSpPr>
            <a:spLocks noGrp="1"/>
          </p:cNvSpPr>
          <p:nvPr>
            <p:ph idx="1"/>
          </p:nvPr>
        </p:nvSpPr>
        <p:spPr>
          <a:xfrm>
            <a:off x="457200" y="1095375"/>
            <a:ext cx="8229600" cy="4962525"/>
          </a:xfrm>
        </p:spPr>
        <p:txBody>
          <a:bodyPr>
            <a:normAutofit/>
          </a:bodyPr>
          <a:lstStyle/>
          <a:p>
            <a:pPr>
              <a:buNone/>
            </a:pPr>
            <a:endParaRPr lang="en-US" sz="2400" dirty="0"/>
          </a:p>
        </p:txBody>
      </p:sp>
      <p:graphicFrame>
        <p:nvGraphicFramePr>
          <p:cNvPr id="6" name="Table 5"/>
          <p:cNvGraphicFramePr>
            <a:graphicFrameLocks noGrp="1"/>
          </p:cNvGraphicFramePr>
          <p:nvPr/>
        </p:nvGraphicFramePr>
        <p:xfrm>
          <a:off x="457200" y="1219200"/>
          <a:ext cx="8229600" cy="4709160"/>
        </p:xfrm>
        <a:graphic>
          <a:graphicData uri="http://schemas.openxmlformats.org/drawingml/2006/table">
            <a:tbl>
              <a:tblPr firstRow="1" bandRow="1">
                <a:tableStyleId>{00A15C55-8517-42AA-B614-E9B94910E393}</a:tableStyleId>
              </a:tblPr>
              <a:tblGrid>
                <a:gridCol w="6686550"/>
                <a:gridCol w="1543050"/>
              </a:tblGrid>
              <a:tr h="609725">
                <a:tc>
                  <a:txBody>
                    <a:bodyPr/>
                    <a:lstStyle/>
                    <a:p>
                      <a:r>
                        <a:rPr lang="en-US" dirty="0" smtClean="0"/>
                        <a:t>FDTC Best Practices</a:t>
                      </a:r>
                      <a:endParaRPr lang="en-US" dirty="0"/>
                    </a:p>
                  </a:txBody>
                  <a:tcPr/>
                </a:tc>
                <a:tc>
                  <a:txBody>
                    <a:bodyPr/>
                    <a:lstStyle/>
                    <a:p>
                      <a:r>
                        <a:rPr lang="en-US" dirty="0" smtClean="0"/>
                        <a:t>Milwaukee County FDTC</a:t>
                      </a:r>
                      <a:endParaRPr lang="en-US" dirty="0"/>
                    </a:p>
                  </a:txBody>
                  <a:tcPr/>
                </a:tc>
              </a:tr>
              <a:tr h="344315">
                <a:tc>
                  <a:txBody>
                    <a:bodyPr/>
                    <a:lstStyle/>
                    <a:p>
                      <a:r>
                        <a:rPr lang="en-US" dirty="0" smtClean="0"/>
                        <a:t>Focus on services to child and parents</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Decrease time to treatment entry</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ym typeface="Symbol"/>
                        </a:rPr>
                        <a:t></a:t>
                      </a:r>
                      <a:endParaRPr lang="en-US" dirty="0" smtClean="0"/>
                    </a:p>
                  </a:txBody>
                  <a:tcPr/>
                </a:tc>
              </a:tr>
              <a:tr h="344315">
                <a:tc>
                  <a:txBody>
                    <a:bodyPr/>
                    <a:lstStyle/>
                    <a:p>
                      <a:r>
                        <a:rPr lang="en-US" dirty="0" smtClean="0"/>
                        <a:t>Frequent counseling sessions</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Longer time in treatment</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ym typeface="Symbol"/>
                        </a:rPr>
                        <a:t></a:t>
                      </a:r>
                      <a:endParaRPr lang="en-US" dirty="0" smtClean="0"/>
                    </a:p>
                  </a:txBody>
                  <a:tcPr/>
                </a:tc>
              </a:tr>
              <a:tr h="344315">
                <a:tc>
                  <a:txBody>
                    <a:bodyPr/>
                    <a:lstStyle/>
                    <a:p>
                      <a:r>
                        <a:rPr lang="en-US" dirty="0" smtClean="0"/>
                        <a:t>Relationship with judge</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Frequent random and observed urine drug</a:t>
                      </a:r>
                      <a:r>
                        <a:rPr lang="en-US" baseline="0" dirty="0" smtClean="0"/>
                        <a:t> testing</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Treatment representative</a:t>
                      </a:r>
                      <a:r>
                        <a:rPr lang="en-US" baseline="0" dirty="0" smtClean="0"/>
                        <a:t> attends staffings</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Judge attend staffings</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ym typeface="Symbol"/>
                        </a:rPr>
                        <a:t></a:t>
                      </a:r>
                      <a:endParaRPr lang="en-US" dirty="0" smtClean="0"/>
                    </a:p>
                  </a:txBody>
                  <a:tcPr/>
                </a:tc>
              </a:tr>
              <a:tr h="344315">
                <a:tc>
                  <a:txBody>
                    <a:bodyPr/>
                    <a:lstStyle/>
                    <a:p>
                      <a:r>
                        <a:rPr lang="en-US" dirty="0" smtClean="0"/>
                        <a:t>Results of program evaluation</a:t>
                      </a:r>
                      <a:r>
                        <a:rPr lang="en-US" baseline="0" dirty="0" smtClean="0"/>
                        <a:t> lead to drug court modifications</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Program caseload is less than 125</a:t>
                      </a:r>
                      <a:endParaRPr lang="en-US" dirty="0"/>
                    </a:p>
                  </a:txBody>
                  <a:tcPr/>
                </a:tc>
                <a:tc>
                  <a:txBody>
                    <a:bodyPr/>
                    <a:lstStyle/>
                    <a:p>
                      <a:pPr algn="ctr"/>
                      <a:r>
                        <a:rPr lang="en-US" dirty="0" smtClean="0">
                          <a:sym typeface="Symbol"/>
                        </a:rPr>
                        <a:t></a:t>
                      </a:r>
                      <a:endParaRPr lang="en-US" dirty="0"/>
                    </a:p>
                  </a:txBody>
                  <a:tcPr/>
                </a:tc>
              </a:tr>
              <a:tr h="387355">
                <a:tc>
                  <a:txBody>
                    <a:bodyPr/>
                    <a:lstStyle/>
                    <a:p>
                      <a:r>
                        <a:rPr lang="en-US" sz="1050" dirty="0" smtClean="0"/>
                        <a:t>S.M.</a:t>
                      </a:r>
                      <a:r>
                        <a:rPr lang="en-US" sz="1050" baseline="0" dirty="0" smtClean="0"/>
                        <a:t> Carey, J. Mackin, Judge D. Burleson, K. Walker, “Family Drug Treatment Court Costs and Best Practices: What do we know so far?” NPC Research, NADCP Annual Conference 2013</a:t>
                      </a:r>
                      <a:endParaRPr lang="en-US" sz="1050" dirty="0"/>
                    </a:p>
                  </a:txBody>
                  <a:tcPr/>
                </a:tc>
                <a:tc>
                  <a:txBody>
                    <a:bodyPr/>
                    <a:lstStyle/>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milyDrugCourtSlide2New.jpg"/>
          <p:cNvPicPr>
            <a:picLocks noChangeAspect="1"/>
          </p:cNvPicPr>
          <p:nvPr/>
        </p:nvPicPr>
        <p:blipFill>
          <a:blip r:embed="rId2"/>
          <a:stretch>
            <a:fillRect/>
          </a:stretch>
        </p:blipFill>
        <p:spPr>
          <a:xfrm>
            <a:off x="0" y="11430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National Outcomes</a:t>
            </a:r>
            <a:endParaRPr lang="en-US" dirty="0">
              <a:latin typeface="Cambria" pitchFamily="18" charset="0"/>
            </a:endParaRPr>
          </a:p>
        </p:txBody>
      </p:sp>
      <p:sp>
        <p:nvSpPr>
          <p:cNvPr id="4" name="Content Placeholder 3"/>
          <p:cNvSpPr>
            <a:spLocks noGrp="1"/>
          </p:cNvSpPr>
          <p:nvPr>
            <p:ph idx="1"/>
          </p:nvPr>
        </p:nvSpPr>
        <p:spPr/>
        <p:txBody>
          <a:bodyPr/>
          <a:lstStyle/>
          <a:p>
            <a:pPr>
              <a:buNone/>
            </a:pPr>
            <a:r>
              <a:rPr lang="en-US" dirty="0"/>
              <a:t>FDTC approach is a </a:t>
            </a:r>
            <a:r>
              <a:rPr lang="en-US" b="1" dirty="0"/>
              <a:t>winning one</a:t>
            </a:r>
            <a:r>
              <a:rPr lang="en-US" dirty="0"/>
              <a:t>:</a:t>
            </a:r>
          </a:p>
          <a:p>
            <a:pPr marL="514350" indent="-514350">
              <a:buFont typeface="+mj-lt"/>
              <a:buAutoNum type="arabicPeriod"/>
            </a:pPr>
            <a:r>
              <a:rPr lang="en-US" i="1" dirty="0"/>
              <a:t>Improving treatment engagement and completion</a:t>
            </a:r>
          </a:p>
          <a:p>
            <a:pPr marL="514350" indent="-514350">
              <a:buFont typeface="+mj-lt"/>
              <a:buAutoNum type="arabicPeriod"/>
            </a:pPr>
            <a:r>
              <a:rPr lang="en-US" i="1" dirty="0"/>
              <a:t>Reducing length of time children spend in foster care</a:t>
            </a:r>
          </a:p>
          <a:p>
            <a:pPr marL="514350" indent="-514350">
              <a:buFont typeface="+mj-lt"/>
              <a:buAutoNum type="arabicPeriod"/>
            </a:pPr>
            <a:r>
              <a:rPr lang="en-US" i="1" dirty="0"/>
              <a:t>Increasing the rate and speed of reunification</a:t>
            </a:r>
          </a:p>
          <a:p>
            <a:pPr marL="514350" indent="-514350">
              <a:buFont typeface="+mj-lt"/>
              <a:buAutoNum type="arabicPeriod"/>
            </a:pPr>
            <a:r>
              <a:rPr lang="en-US" i="1" dirty="0"/>
              <a:t>Reducing arrests</a:t>
            </a:r>
          </a:p>
          <a:p>
            <a:pPr marL="514350" indent="-514350">
              <a:buFont typeface="+mj-lt"/>
              <a:buAutoNum type="arabicPeriod"/>
            </a:pPr>
            <a:r>
              <a:rPr lang="en-US" i="1" dirty="0"/>
              <a:t>Saving system resources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milyDrugCourtSlide2New.jpg"/>
          <p:cNvPicPr>
            <a:picLocks noChangeAspect="1"/>
          </p:cNvPicPr>
          <p:nvPr/>
        </p:nvPicPr>
        <p:blipFill>
          <a:blip r:embed="rId2"/>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latin typeface="Cambria" pitchFamily="18" charset="0"/>
              </a:rPr>
              <a:t>Is permanency being achieved?</a:t>
            </a:r>
            <a:endParaRPr lang="en-US" dirty="0">
              <a:latin typeface="Cambria" pitchFamily="18" charset="0"/>
            </a:endParaRPr>
          </a:p>
        </p:txBody>
      </p:sp>
      <p:sp>
        <p:nvSpPr>
          <p:cNvPr id="3" name="TextBox 2"/>
          <p:cNvSpPr txBox="1"/>
          <p:nvPr/>
        </p:nvSpPr>
        <p:spPr>
          <a:xfrm>
            <a:off x="965675" y="5563312"/>
            <a:ext cx="5637056" cy="523220"/>
          </a:xfrm>
          <a:prstGeom prst="rect">
            <a:avLst/>
          </a:prstGeom>
          <a:noFill/>
        </p:spPr>
        <p:txBody>
          <a:bodyPr wrap="none" rtlCol="0">
            <a:spAutoFit/>
          </a:bodyPr>
          <a:lstStyle/>
          <a:p>
            <a:r>
              <a:rPr lang="en-US" sz="1400" dirty="0" smtClean="0"/>
              <a:t>*Parents who were eligible for participation in FDTC but chose not to enter</a:t>
            </a:r>
          </a:p>
          <a:p>
            <a:r>
              <a:rPr lang="en-US" sz="1400" dirty="0" smtClean="0"/>
              <a:t>Statistics as of 2016</a:t>
            </a:r>
          </a:p>
        </p:txBody>
      </p:sp>
      <p:graphicFrame>
        <p:nvGraphicFramePr>
          <p:cNvPr id="4" name="Chart 3"/>
          <p:cNvGraphicFramePr/>
          <p:nvPr>
            <p:extLst>
              <p:ext uri="{D42A27DB-BD31-4B8C-83A1-F6EECF244321}">
                <p14:modId xmlns:p14="http://schemas.microsoft.com/office/powerpoint/2010/main" val="153335511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9596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sp>
        <p:nvSpPr>
          <p:cNvPr id="8" name="Title 7"/>
          <p:cNvSpPr>
            <a:spLocks noGrp="1"/>
          </p:cNvSpPr>
          <p:nvPr>
            <p:ph type="title"/>
          </p:nvPr>
        </p:nvSpPr>
        <p:spPr/>
        <p:txBody>
          <a:bodyPr>
            <a:normAutofit/>
          </a:bodyPr>
          <a:lstStyle/>
          <a:p>
            <a:r>
              <a:rPr lang="en-US" sz="3200" b="1" dirty="0" smtClean="0">
                <a:latin typeface="Cambria" pitchFamily="18" charset="0"/>
              </a:rPr>
              <a:t>FDTC OUTCOMES</a:t>
            </a:r>
            <a:endParaRPr lang="en-US" sz="3200" b="1" dirty="0"/>
          </a:p>
        </p:txBody>
      </p:sp>
      <p:sp>
        <p:nvSpPr>
          <p:cNvPr id="6" name="Content Placeholder 5"/>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
        <p:nvSpPr>
          <p:cNvPr id="2" name="TextBox 1"/>
          <p:cNvSpPr txBox="1"/>
          <p:nvPr/>
        </p:nvSpPr>
        <p:spPr>
          <a:xfrm>
            <a:off x="609600" y="1600200"/>
            <a:ext cx="7708900" cy="4278094"/>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t>271 </a:t>
            </a:r>
            <a:r>
              <a:rPr lang="en-US" sz="1700" dirty="0"/>
              <a:t>participants </a:t>
            </a:r>
            <a:r>
              <a:rPr lang="en-US" sz="1700" dirty="0" smtClean="0"/>
              <a:t>served and 524 children served</a:t>
            </a:r>
            <a:endParaRPr lang="en-US" sz="1700" dirty="0"/>
          </a:p>
          <a:p>
            <a:pPr marL="285750" indent="-285750">
              <a:buFont typeface="Arial" panose="020B0604020202020204" pitchFamily="34" charset="0"/>
              <a:buChar char="•"/>
            </a:pPr>
            <a:r>
              <a:rPr lang="en-US" sz="1700" dirty="0" smtClean="0"/>
              <a:t>38 </a:t>
            </a:r>
            <a:r>
              <a:rPr lang="en-US" sz="1700" dirty="0"/>
              <a:t>current active participants </a:t>
            </a:r>
          </a:p>
          <a:p>
            <a:pPr marL="285750" indent="-285750">
              <a:buFont typeface="Arial" panose="020B0604020202020204" pitchFamily="34" charset="0"/>
              <a:buChar char="•"/>
            </a:pPr>
            <a:r>
              <a:rPr lang="en-US" sz="1700" dirty="0" smtClean="0"/>
              <a:t>46 </a:t>
            </a:r>
            <a:r>
              <a:rPr lang="en-US" sz="1700" dirty="0"/>
              <a:t>successful completions – graduates and/or reunifications</a:t>
            </a:r>
          </a:p>
          <a:p>
            <a:pPr marL="285750" indent="-285750">
              <a:buFont typeface="Arial" panose="020B0604020202020204" pitchFamily="34" charset="0"/>
              <a:buChar char="•"/>
            </a:pPr>
            <a:r>
              <a:rPr lang="en-US" sz="1700" dirty="0"/>
              <a:t>18 babies born healthy and clean from illegal substances to active participants and graduates</a:t>
            </a:r>
          </a:p>
          <a:p>
            <a:pPr marL="285750" indent="-285750">
              <a:buFont typeface="Arial" panose="020B0604020202020204" pitchFamily="34" charset="0"/>
              <a:buChar char="•"/>
            </a:pPr>
            <a:r>
              <a:rPr lang="en-US" sz="1700" dirty="0"/>
              <a:t>2 graduates trained as certified peer mentors</a:t>
            </a:r>
          </a:p>
          <a:p>
            <a:pPr marL="285750" indent="-285750">
              <a:buFont typeface="Arial" panose="020B0604020202020204" pitchFamily="34" charset="0"/>
              <a:buChar char="•"/>
            </a:pPr>
            <a:r>
              <a:rPr lang="en-US" sz="1700" dirty="0"/>
              <a:t>2.5 times more likely to be reunified - children of FDTC participants were 2.5 times more likely to be reunified with their parents than children of parents who were eligible for FDTC but did not participate (comparison group)</a:t>
            </a:r>
          </a:p>
          <a:p>
            <a:pPr marL="285750" indent="-285750">
              <a:buFont typeface="Arial" panose="020B0604020202020204" pitchFamily="34" charset="0"/>
              <a:buChar char="•"/>
            </a:pPr>
            <a:r>
              <a:rPr lang="en-US" sz="1700" dirty="0"/>
              <a:t>50% more likely to remain in out of home care  - children of FDTC participants were 50% less likely to remain in OOHC without a permanent placement after 12 months than children of the comparison group</a:t>
            </a:r>
          </a:p>
          <a:p>
            <a:pPr marL="285750" indent="-285750">
              <a:buFont typeface="Arial" panose="020B0604020202020204" pitchFamily="34" charset="0"/>
              <a:buChar char="•"/>
            </a:pPr>
            <a:r>
              <a:rPr lang="en-US" sz="1700" dirty="0"/>
              <a:t>55% of the children were reunified with their FDTC participant parents who had completed at least phase 2, or approximately 5 months in the program, while only 12% of children of the comparison group were reunified (May 2016). </a:t>
            </a:r>
          </a:p>
          <a:p>
            <a:pPr marL="285750" indent="-285750">
              <a:buFont typeface="Arial" panose="020B0604020202020204" pitchFamily="34" charset="0"/>
              <a:buChar char="•"/>
            </a:pPr>
            <a:r>
              <a:rPr lang="en-US" sz="1700" dirty="0" smtClean="0"/>
              <a:t>3 </a:t>
            </a:r>
            <a:r>
              <a:rPr lang="en-US" sz="1700" dirty="0"/>
              <a:t>of the </a:t>
            </a:r>
            <a:r>
              <a:rPr lang="en-US" sz="1700" dirty="0" smtClean="0"/>
              <a:t>46 </a:t>
            </a:r>
            <a:r>
              <a:rPr lang="en-US" sz="1700" dirty="0"/>
              <a:t>re-entered the child welfare </a:t>
            </a:r>
            <a:r>
              <a:rPr lang="en-US" sz="1700" dirty="0" smtClean="0"/>
              <a:t>system</a:t>
            </a:r>
            <a:endParaRPr lang="en-US" sz="1700" dirty="0"/>
          </a:p>
        </p:txBody>
      </p:sp>
    </p:spTree>
    <p:extLst>
      <p:ext uri="{BB962C8B-B14F-4D97-AF65-F5344CB8AC3E}">
        <p14:creationId xmlns:p14="http://schemas.microsoft.com/office/powerpoint/2010/main" val="3201183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sp>
        <p:nvSpPr>
          <p:cNvPr id="8" name="Title 7"/>
          <p:cNvSpPr>
            <a:spLocks noGrp="1"/>
          </p:cNvSpPr>
          <p:nvPr>
            <p:ph type="title"/>
          </p:nvPr>
        </p:nvSpPr>
        <p:spPr/>
        <p:txBody>
          <a:bodyPr>
            <a:normAutofit/>
          </a:bodyPr>
          <a:lstStyle/>
          <a:p>
            <a:r>
              <a:rPr lang="en-US" dirty="0" smtClean="0">
                <a:latin typeface="Cambria" pitchFamily="18" charset="0"/>
              </a:rPr>
              <a:t>Stakeholders Comments</a:t>
            </a:r>
            <a:endParaRPr lang="en-US" b="1" dirty="0"/>
          </a:p>
        </p:txBody>
      </p:sp>
      <p:sp>
        <p:nvSpPr>
          <p:cNvPr id="6" name="Content Placeholder 5"/>
          <p:cNvSpPr>
            <a:spLocks noGrp="1"/>
          </p:cNvSpPr>
          <p:nvPr>
            <p:ph idx="1"/>
          </p:nvPr>
        </p:nvSpPr>
        <p:spPr/>
        <p:txBody>
          <a:bodyPr>
            <a:normAutofit lnSpcReduction="10000"/>
          </a:bodyPr>
          <a:lstStyle/>
          <a:p>
            <a:r>
              <a:rPr lang="en-US" dirty="0" smtClean="0"/>
              <a:t>94% of team members would continue to participate in FDTC if given the choice</a:t>
            </a:r>
          </a:p>
          <a:p>
            <a:r>
              <a:rPr lang="en-US" dirty="0" smtClean="0"/>
              <a:t>56% of team members have been participating in FDTC for two or more years</a:t>
            </a:r>
          </a:p>
          <a:p>
            <a:r>
              <a:rPr lang="en-US" dirty="0" smtClean="0"/>
              <a:t>Team members believe there is more information sharing and communication in FDTC cases and the collaboration between professionals is a major strength of </a:t>
            </a:r>
            <a:r>
              <a:rPr lang="en-US" smtClean="0"/>
              <a:t>the program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sp>
        <p:nvSpPr>
          <p:cNvPr id="8" name="Title 7"/>
          <p:cNvSpPr>
            <a:spLocks noGrp="1"/>
          </p:cNvSpPr>
          <p:nvPr>
            <p:ph type="title"/>
          </p:nvPr>
        </p:nvSpPr>
        <p:spPr/>
        <p:txBody>
          <a:bodyPr>
            <a:normAutofit/>
          </a:bodyPr>
          <a:lstStyle/>
          <a:p>
            <a:r>
              <a:rPr lang="en-US" sz="4000" b="1" dirty="0" smtClean="0">
                <a:latin typeface="Cambria" pitchFamily="18" charset="0"/>
              </a:rPr>
              <a:t>Funding Sources</a:t>
            </a:r>
            <a:endParaRPr lang="en-US" sz="4000" b="1" dirty="0"/>
          </a:p>
        </p:txBody>
      </p:sp>
      <p:sp>
        <p:nvSpPr>
          <p:cNvPr id="6" name="Content Placeholder 5"/>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
        <p:nvSpPr>
          <p:cNvPr id="2" name="TextBox 1"/>
          <p:cNvSpPr txBox="1"/>
          <p:nvPr/>
        </p:nvSpPr>
        <p:spPr>
          <a:xfrm>
            <a:off x="609600" y="1600200"/>
            <a:ext cx="7708900"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2011-2015-Office of Juvenile Justice and Delinquency Prevention (OJJDP) Family Treatment Court Implementation Grant</a:t>
            </a:r>
          </a:p>
          <a:p>
            <a:pPr marL="285750" indent="-285750">
              <a:buFont typeface="Arial" panose="020B0604020202020204" pitchFamily="34" charset="0"/>
              <a:buChar char="•"/>
            </a:pPr>
            <a:r>
              <a:rPr lang="en-US" sz="2200" dirty="0" smtClean="0"/>
              <a:t>2014-present Department of Children and Families provides funding for the Family Drug Treatment Court and the Healthy Infant Court</a:t>
            </a:r>
          </a:p>
          <a:p>
            <a:pPr marL="285750" indent="-285750">
              <a:buFont typeface="Arial" panose="020B0604020202020204" pitchFamily="34" charset="0"/>
              <a:buChar char="•"/>
            </a:pPr>
            <a:r>
              <a:rPr lang="en-US" sz="2200" dirty="0" smtClean="0"/>
              <a:t>2017-2019-Prevention and Family Recovery Initiative from the Doris Duke Foundation, the Duke Endowment and Children and Family Futures</a:t>
            </a:r>
          </a:p>
          <a:p>
            <a:pPr marL="285750" indent="-285750">
              <a:buFont typeface="Arial" panose="020B0604020202020204" pitchFamily="34" charset="0"/>
              <a:buChar char="•"/>
            </a:pPr>
            <a:r>
              <a:rPr lang="en-US" sz="2200" dirty="0" smtClean="0"/>
              <a:t>2017-2022-Behavioral Health Division received the Substance Abuse and Mental Health Service Administration (SAMHSA) Grant to Enhance Substance Abuse Treatment Services in Family Drug Treatment Courts</a:t>
            </a:r>
          </a:p>
        </p:txBody>
      </p:sp>
    </p:spTree>
    <p:extLst>
      <p:ext uri="{BB962C8B-B14F-4D97-AF65-F5344CB8AC3E}">
        <p14:creationId xmlns:p14="http://schemas.microsoft.com/office/powerpoint/2010/main" val="2867894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1371600" y="1600200"/>
            <a:ext cx="6096000" cy="4391025"/>
          </a:xfrm>
          <a:prstGeom prst="rect">
            <a:avLst/>
          </a:prstGeom>
          <a:noFill/>
          <a:ln w="9525">
            <a:noFill/>
            <a:miter lim="800000"/>
            <a:headEnd/>
            <a:tailEnd/>
          </a:ln>
        </p:spPr>
      </p:pic>
      <p:sp>
        <p:nvSpPr>
          <p:cNvPr id="8" name="Title 7"/>
          <p:cNvSpPr>
            <a:spLocks noGrp="1"/>
          </p:cNvSpPr>
          <p:nvPr>
            <p:ph type="title"/>
          </p:nvPr>
        </p:nvSpPr>
        <p:spPr/>
        <p:txBody>
          <a:bodyPr>
            <a:normAutofit/>
          </a:bodyPr>
          <a:lstStyle/>
          <a:p>
            <a:r>
              <a:rPr lang="en-US" sz="1800" dirty="0" smtClean="0">
                <a:latin typeface="Cambria" pitchFamily="18" charset="0"/>
              </a:rPr>
              <a:t>Healthy Babies!</a:t>
            </a:r>
            <a:r>
              <a:rPr lang="en-US" sz="1400" dirty="0" smtClean="0"/>
              <a:t/>
            </a:r>
            <a:br>
              <a:rPr lang="en-US" sz="1400" dirty="0" smtClean="0"/>
            </a:br>
            <a:r>
              <a:rPr lang="en-US" sz="1400" b="1" dirty="0" smtClean="0"/>
              <a:t>There </a:t>
            </a:r>
            <a:r>
              <a:rPr lang="en-US" sz="1400" b="1" smtClean="0"/>
              <a:t>have 18 </a:t>
            </a:r>
            <a:r>
              <a:rPr lang="en-US" sz="1400" b="1" dirty="0" smtClean="0"/>
              <a:t>babies born clean of all substances for active participants and graduates.</a:t>
            </a:r>
            <a:endParaRPr lang="en-US" sz="1400" b="1" dirty="0"/>
          </a:p>
        </p:txBody>
      </p:sp>
      <p:sp>
        <p:nvSpPr>
          <p:cNvPr id="6" name="Content Placeholder 5"/>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1803904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889430163"/>
              </p:ext>
            </p:extLst>
          </p:nvPr>
        </p:nvGraphicFramePr>
        <p:xfrm>
          <a:off x="201336" y="1576668"/>
          <a:ext cx="8765770" cy="48470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905255" y="1429339"/>
            <a:ext cx="1882500" cy="338554"/>
          </a:xfrm>
          <a:prstGeom prst="rect">
            <a:avLst/>
          </a:prstGeom>
          <a:noFill/>
        </p:spPr>
        <p:txBody>
          <a:bodyPr wrap="square" rtlCol="0">
            <a:spAutoFit/>
          </a:bodyPr>
          <a:lstStyle/>
          <a:p>
            <a:pPr algn="ctr"/>
            <a:endParaRPr lang="en-US" sz="1600" b="1" dirty="0">
              <a:solidFill>
                <a:schemeClr val="tx1">
                  <a:lumMod val="65000"/>
                  <a:lumOff val="35000"/>
                </a:schemeClr>
              </a:solidFill>
              <a:latin typeface="Calibri Light" panose="020F0302020204030204" pitchFamily="34" charset="0"/>
            </a:endParaRPr>
          </a:p>
        </p:txBody>
      </p:sp>
      <p:sp>
        <p:nvSpPr>
          <p:cNvPr id="9" name="Title 1"/>
          <p:cNvSpPr txBox="1">
            <a:spLocks/>
          </p:cNvSpPr>
          <p:nvPr/>
        </p:nvSpPr>
        <p:spPr>
          <a:xfrm>
            <a:off x="1142999" y="-2"/>
            <a:ext cx="7824106" cy="16039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sz="1862" b="0" i="0" u="none" strike="noStrike" kern="1200" spc="0" baseline="0">
                <a:solidFill>
                  <a:prstClr val="black">
                    <a:lumMod val="65000"/>
                    <a:lumOff val="35000"/>
                  </a:prstClr>
                </a:solidFill>
                <a:latin typeface="+mn-lt"/>
                <a:ea typeface="+mn-ea"/>
                <a:cs typeface="+mn-cs"/>
              </a:defRPr>
            </a:pPr>
            <a:r>
              <a:rPr lang="en-US" sz="2900" dirty="0">
                <a:solidFill>
                  <a:prstClr val="black">
                    <a:lumMod val="65000"/>
                    <a:lumOff val="35000"/>
                  </a:prstClr>
                </a:solidFill>
                <a:latin typeface="+mn-lt"/>
                <a:ea typeface="+mn-ea"/>
                <a:cs typeface="+mn-cs"/>
              </a:rPr>
              <a:t>Percent of Children Removed with </a:t>
            </a:r>
            <a:r>
              <a:rPr lang="en-US" sz="2900" dirty="0">
                <a:solidFill>
                  <a:prstClr val="black">
                    <a:lumMod val="65000"/>
                    <a:lumOff val="35000"/>
                  </a:prstClr>
                </a:solidFill>
              </a:rPr>
              <a:t>Alcohol or Other Drug Use </a:t>
            </a:r>
            <a:r>
              <a:rPr lang="en-US" sz="2900" dirty="0" smtClean="0">
                <a:solidFill>
                  <a:prstClr val="black">
                    <a:lumMod val="65000"/>
                    <a:lumOff val="35000"/>
                  </a:prstClr>
                </a:solidFill>
                <a:latin typeface="+mn-lt"/>
                <a:ea typeface="+mn-ea"/>
                <a:cs typeface="+mn-cs"/>
              </a:rPr>
              <a:t>as </a:t>
            </a:r>
            <a:r>
              <a:rPr lang="en-US" sz="2900" dirty="0">
                <a:solidFill>
                  <a:prstClr val="black">
                    <a:lumMod val="65000"/>
                    <a:lumOff val="35000"/>
                  </a:prstClr>
                </a:solidFill>
                <a:latin typeface="+mn-lt"/>
                <a:ea typeface="+mn-ea"/>
                <a:cs typeface="+mn-cs"/>
              </a:rPr>
              <a:t>a Reason for Removal by Age, 2015</a:t>
            </a:r>
          </a:p>
        </p:txBody>
      </p:sp>
      <p:sp>
        <p:nvSpPr>
          <p:cNvPr id="3" name="Rectangle 2"/>
          <p:cNvSpPr/>
          <p:nvPr/>
        </p:nvSpPr>
        <p:spPr>
          <a:xfrm>
            <a:off x="3206224" y="2182085"/>
            <a:ext cx="3019587" cy="369332"/>
          </a:xfrm>
          <a:prstGeom prst="rect">
            <a:avLst/>
          </a:prstGeom>
          <a:solidFill>
            <a:srgbClr val="B74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Rectangle 1"/>
          <p:cNvSpPr/>
          <p:nvPr/>
        </p:nvSpPr>
        <p:spPr>
          <a:xfrm>
            <a:off x="3316985" y="2182085"/>
            <a:ext cx="2798064" cy="646331"/>
          </a:xfrm>
          <a:prstGeom prst="rect">
            <a:avLst/>
          </a:prstGeom>
        </p:spPr>
        <p:txBody>
          <a:bodyPr wrap="square">
            <a:spAutoFit/>
          </a:bodyPr>
          <a:lstStyle/>
          <a:p>
            <a:r>
              <a:rPr lang="en-US" b="1" dirty="0">
                <a:solidFill>
                  <a:schemeClr val="bg1"/>
                </a:solidFill>
              </a:rPr>
              <a:t>National:  44.9%              </a:t>
            </a:r>
            <a:r>
              <a:rPr lang="en-US" b="1" dirty="0" smtClean="0">
                <a:solidFill>
                  <a:schemeClr val="bg1"/>
                </a:solidFill>
              </a:rPr>
              <a:t>31.2%</a:t>
            </a:r>
            <a:endParaRPr lang="en-US" b="1" dirty="0">
              <a:solidFill>
                <a:schemeClr val="bg1"/>
              </a:solidFill>
            </a:endParaRPr>
          </a:p>
        </p:txBody>
      </p:sp>
      <p:sp>
        <p:nvSpPr>
          <p:cNvPr id="10" name="TextBox 9"/>
          <p:cNvSpPr txBox="1"/>
          <p:nvPr/>
        </p:nvSpPr>
        <p:spPr>
          <a:xfrm>
            <a:off x="182943" y="6423694"/>
            <a:ext cx="7103441" cy="307777"/>
          </a:xfrm>
          <a:prstGeom prst="rect">
            <a:avLst/>
          </a:prstGeom>
          <a:noFill/>
        </p:spPr>
        <p:txBody>
          <a:bodyPr wrap="square" rtlCol="0">
            <a:spAutoFit/>
          </a:bodyPr>
          <a:lstStyle/>
          <a:p>
            <a:r>
              <a:rPr lang="en-US" sz="1400" i="1" dirty="0" smtClean="0">
                <a:solidFill>
                  <a:schemeClr val="tx1">
                    <a:lumMod val="65000"/>
                    <a:lumOff val="35000"/>
                  </a:schemeClr>
                </a:solidFill>
              </a:rPr>
              <a:t>Note: Estimates based on </a:t>
            </a:r>
            <a:r>
              <a:rPr lang="en-US" sz="1400" b="1" i="1" u="sng" dirty="0" smtClean="0">
                <a:solidFill>
                  <a:schemeClr val="tx1">
                    <a:lumMod val="65000"/>
                    <a:lumOff val="35000"/>
                  </a:schemeClr>
                </a:solidFill>
              </a:rPr>
              <a:t>all children in out of home care at some point </a:t>
            </a:r>
            <a:r>
              <a:rPr lang="en-US" sz="1400" i="1" dirty="0" smtClean="0">
                <a:solidFill>
                  <a:schemeClr val="tx1">
                    <a:lumMod val="65000"/>
                    <a:lumOff val="35000"/>
                  </a:schemeClr>
                </a:solidFill>
              </a:rPr>
              <a:t>during Fiscal Year</a:t>
            </a:r>
            <a:endParaRPr lang="en-US" sz="1400" i="1" dirty="0">
              <a:solidFill>
                <a:schemeClr val="tx1">
                  <a:lumMod val="65000"/>
                  <a:lumOff val="35000"/>
                </a:schemeClr>
              </a:solidFill>
            </a:endParaRPr>
          </a:p>
        </p:txBody>
      </p:sp>
      <p:sp>
        <p:nvSpPr>
          <p:cNvPr id="11" name="TextBox 10"/>
          <p:cNvSpPr txBox="1"/>
          <p:nvPr/>
        </p:nvSpPr>
        <p:spPr>
          <a:xfrm>
            <a:off x="7596831" y="6469861"/>
            <a:ext cx="1547170" cy="461665"/>
          </a:xfrm>
          <a:prstGeom prst="rect">
            <a:avLst/>
          </a:prstGeom>
          <a:noFill/>
        </p:spPr>
        <p:txBody>
          <a:bodyPr wrap="square" rtlCol="0">
            <a:spAutoFit/>
          </a:bodyPr>
          <a:lstStyle/>
          <a:p>
            <a:r>
              <a:rPr lang="en-US" sz="1200" i="1" dirty="0" smtClean="0">
                <a:solidFill>
                  <a:schemeClr val="tx1">
                    <a:lumMod val="65000"/>
                    <a:lumOff val="35000"/>
                  </a:schemeClr>
                </a:solidFill>
              </a:rPr>
              <a:t>Source: AFCARS Data, 2015</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2220646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3"/>
          <a:stretch>
            <a:fillRect/>
          </a:stretch>
        </p:blipFill>
        <p:spPr>
          <a:xfrm>
            <a:off x="0" y="0"/>
            <a:ext cx="9144000" cy="6858000"/>
          </a:xfrm>
          <a:prstGeom prst="rect">
            <a:avLst/>
          </a:prstGeom>
        </p:spPr>
      </p:pic>
      <p:sp>
        <p:nvSpPr>
          <p:cNvPr id="3" name="Title 2"/>
          <p:cNvSpPr>
            <a:spLocks noGrp="1"/>
          </p:cNvSpPr>
          <p:nvPr>
            <p:ph type="title"/>
          </p:nvPr>
        </p:nvSpPr>
        <p:spPr/>
        <p:txBody>
          <a:bodyPr>
            <a:normAutofit fontScale="90000"/>
          </a:bodyPr>
          <a:lstStyle/>
          <a:p>
            <a:r>
              <a:rPr lang="en-US" dirty="0" smtClean="0">
                <a:latin typeface="Cambria" pitchFamily="18" charset="0"/>
              </a:rPr>
              <a:t>Family Drug Treatment </a:t>
            </a:r>
            <a:br>
              <a:rPr lang="en-US" dirty="0" smtClean="0">
                <a:latin typeface="Cambria" pitchFamily="18" charset="0"/>
              </a:rPr>
            </a:br>
            <a:r>
              <a:rPr lang="en-US" dirty="0" smtClean="0">
                <a:latin typeface="Cambria" pitchFamily="18" charset="0"/>
              </a:rPr>
              <a:t>Court  Movement</a:t>
            </a:r>
            <a:endParaRPr lang="en-US" dirty="0">
              <a:latin typeface="Cambria" pitchFamily="18" charset="0"/>
            </a:endParaRPr>
          </a:p>
        </p:txBody>
      </p:sp>
      <p:sp>
        <p:nvSpPr>
          <p:cNvPr id="5" name="Content Placeholder 4"/>
          <p:cNvSpPr>
            <a:spLocks noGrp="1"/>
          </p:cNvSpPr>
          <p:nvPr>
            <p:ph idx="1"/>
          </p:nvPr>
        </p:nvSpPr>
        <p:spPr/>
        <p:txBody>
          <a:bodyPr>
            <a:normAutofit fontScale="92500" lnSpcReduction="10000"/>
          </a:bodyPr>
          <a:lstStyle/>
          <a:p>
            <a:r>
              <a:rPr lang="en-US" dirty="0" smtClean="0"/>
              <a:t>High prevalence AOD + lack treatment completion + poor outcomes = FDTC emergence</a:t>
            </a:r>
          </a:p>
          <a:p>
            <a:r>
              <a:rPr lang="en-US" dirty="0" smtClean="0"/>
              <a:t>First FDTC </a:t>
            </a:r>
            <a:r>
              <a:rPr lang="en-US" dirty="0"/>
              <a:t>started in Reno, Nevada in </a:t>
            </a:r>
            <a:r>
              <a:rPr lang="en-US" dirty="0" smtClean="0"/>
              <a:t>1995</a:t>
            </a:r>
          </a:p>
          <a:p>
            <a:pPr lvl="1"/>
            <a:r>
              <a:rPr lang="en-US" dirty="0" smtClean="0"/>
              <a:t>Similar to Adult Drug Treatment Courts but uniquely family-oriented and less punitive (2014-25</a:t>
            </a:r>
            <a:r>
              <a:rPr lang="en-US" baseline="30000" dirty="0" smtClean="0"/>
              <a:t>th</a:t>
            </a:r>
            <a:r>
              <a:rPr lang="en-US" dirty="0" smtClean="0"/>
              <a:t> Anniversary of the first Drug </a:t>
            </a:r>
            <a:r>
              <a:rPr lang="en-US" dirty="0"/>
              <a:t>Treatment </a:t>
            </a:r>
            <a:r>
              <a:rPr lang="en-US" dirty="0" smtClean="0"/>
              <a:t>Courts)</a:t>
            </a:r>
            <a:endParaRPr lang="en-US" dirty="0"/>
          </a:p>
          <a:p>
            <a:r>
              <a:rPr lang="en-US" dirty="0" smtClean="0"/>
              <a:t>Approximately 360 FDTC </a:t>
            </a:r>
            <a:r>
              <a:rPr lang="en-US" dirty="0"/>
              <a:t>in the U.S.</a:t>
            </a:r>
          </a:p>
          <a:p>
            <a:r>
              <a:rPr lang="en-US" dirty="0"/>
              <a:t>Milwaukee County </a:t>
            </a:r>
            <a:r>
              <a:rPr lang="en-US" dirty="0" smtClean="0"/>
              <a:t>FDTC </a:t>
            </a:r>
            <a:r>
              <a:rPr lang="en-US" dirty="0"/>
              <a:t>is the first </a:t>
            </a:r>
            <a:r>
              <a:rPr lang="en-US" dirty="0" smtClean="0"/>
              <a:t>in WI</a:t>
            </a:r>
          </a:p>
          <a:p>
            <a:pPr lvl="1"/>
            <a:r>
              <a:rPr lang="en-US" dirty="0" smtClean="0"/>
              <a:t>Pilot began in April 2011</a:t>
            </a:r>
          </a:p>
          <a:p>
            <a:r>
              <a:rPr lang="en-US" dirty="0" smtClean="0"/>
              <a:t>Six more counties developing FDTCs </a:t>
            </a:r>
            <a:endParaRPr lang="en-US" dirty="0"/>
          </a:p>
          <a:p>
            <a:pPr algn="ctr">
              <a:buNone/>
            </a:pPr>
            <a:endParaRPr lang="en-US" sz="2400" i="1" dirty="0"/>
          </a:p>
          <a:p>
            <a:pPr algn="ctr">
              <a:buNone/>
            </a:pPr>
            <a:endParaRPr lang="en-US" sz="2400" i="1" dirty="0"/>
          </a:p>
        </p:txBody>
      </p:sp>
    </p:spTree>
    <p:extLst>
      <p:ext uri="{BB962C8B-B14F-4D97-AF65-F5344CB8AC3E}">
        <p14:creationId xmlns:p14="http://schemas.microsoft.com/office/powerpoint/2010/main" val="3285569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447800"/>
          </a:xfrm>
        </p:spPr>
        <p:txBody>
          <a:bodyPr/>
          <a:lstStyle/>
          <a:p>
            <a:r>
              <a:rPr lang="en-US" sz="4400" dirty="0" smtClean="0"/>
              <a:t>Problem-Solving Courts in Child Welfare</a:t>
            </a:r>
            <a:endParaRPr lang="en-US" sz="4400" dirty="0"/>
          </a:p>
        </p:txBody>
      </p:sp>
      <p:sp>
        <p:nvSpPr>
          <p:cNvPr id="23" name="Rectangle 22"/>
          <p:cNvSpPr/>
          <p:nvPr/>
        </p:nvSpPr>
        <p:spPr>
          <a:xfrm>
            <a:off x="457200" y="1752602"/>
            <a:ext cx="5943600" cy="1219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62800" y="1752600"/>
            <a:ext cx="1524000" cy="460216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26"/>
          <p:cNvSpPr/>
          <p:nvPr/>
        </p:nvSpPr>
        <p:spPr>
          <a:xfrm>
            <a:off x="5181600" y="2971802"/>
            <a:ext cx="457200" cy="457200"/>
          </a:xfrm>
          <a:prstGeom prst="mathPl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27"/>
          <p:cNvSpPr/>
          <p:nvPr/>
        </p:nvSpPr>
        <p:spPr>
          <a:xfrm>
            <a:off x="5221516" y="4678363"/>
            <a:ext cx="457200" cy="457200"/>
          </a:xfrm>
          <a:prstGeom prst="mathPl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6490855" y="3811365"/>
            <a:ext cx="609600" cy="4846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3444081"/>
            <a:ext cx="5943600" cy="1219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943" y="5135563"/>
            <a:ext cx="5943600" cy="12192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100455" y="3429002"/>
            <a:ext cx="1586345" cy="1200329"/>
          </a:xfrm>
          <a:prstGeom prst="rect">
            <a:avLst/>
          </a:prstGeom>
          <a:noFill/>
        </p:spPr>
        <p:txBody>
          <a:bodyPr wrap="square" rtlCol="0">
            <a:spAutoFit/>
          </a:bodyPr>
          <a:lstStyle/>
          <a:p>
            <a:pPr algn="ctr"/>
            <a:r>
              <a:rPr lang="en-US" b="1" dirty="0" smtClean="0"/>
              <a:t>Family Drug Treatment Court </a:t>
            </a:r>
          </a:p>
          <a:p>
            <a:pPr algn="ctr"/>
            <a:r>
              <a:rPr lang="en-US" b="1" dirty="0" smtClean="0"/>
              <a:t>Team</a:t>
            </a:r>
            <a:endParaRPr lang="en-US" b="1" dirty="0"/>
          </a:p>
        </p:txBody>
      </p:sp>
      <p:sp>
        <p:nvSpPr>
          <p:cNvPr id="13" name="TextBox 12"/>
          <p:cNvSpPr txBox="1"/>
          <p:nvPr/>
        </p:nvSpPr>
        <p:spPr>
          <a:xfrm>
            <a:off x="4762500" y="1900537"/>
            <a:ext cx="1295400" cy="923330"/>
          </a:xfrm>
          <a:prstGeom prst="rect">
            <a:avLst/>
          </a:prstGeom>
          <a:noFill/>
        </p:spPr>
        <p:txBody>
          <a:bodyPr wrap="square" rtlCol="0">
            <a:spAutoFit/>
          </a:bodyPr>
          <a:lstStyle/>
          <a:p>
            <a:pPr algn="ctr"/>
            <a:r>
              <a:rPr lang="en-US" b="1" dirty="0" smtClean="0"/>
              <a:t>Judiciary &amp; Child Welfare</a:t>
            </a:r>
            <a:endParaRPr lang="en-US" b="1" dirty="0"/>
          </a:p>
        </p:txBody>
      </p:sp>
      <p:sp>
        <p:nvSpPr>
          <p:cNvPr id="3" name="TextBox 2"/>
          <p:cNvSpPr txBox="1"/>
          <p:nvPr/>
        </p:nvSpPr>
        <p:spPr>
          <a:xfrm>
            <a:off x="4533900" y="3567501"/>
            <a:ext cx="1752600" cy="923330"/>
          </a:xfrm>
          <a:prstGeom prst="rect">
            <a:avLst/>
          </a:prstGeom>
          <a:noFill/>
        </p:spPr>
        <p:txBody>
          <a:bodyPr wrap="square" rtlCol="0">
            <a:spAutoFit/>
          </a:bodyPr>
          <a:lstStyle/>
          <a:p>
            <a:pPr algn="ctr"/>
            <a:r>
              <a:rPr lang="en-US" b="1" dirty="0" smtClean="0"/>
              <a:t>AODA &amp; Mental Health Expertise </a:t>
            </a:r>
            <a:endParaRPr lang="en-US" b="1" dirty="0"/>
          </a:p>
        </p:txBody>
      </p:sp>
      <p:sp>
        <p:nvSpPr>
          <p:cNvPr id="5" name="TextBox 4"/>
          <p:cNvSpPr txBox="1"/>
          <p:nvPr/>
        </p:nvSpPr>
        <p:spPr>
          <a:xfrm>
            <a:off x="4435908" y="5274560"/>
            <a:ext cx="1752600" cy="1200329"/>
          </a:xfrm>
          <a:prstGeom prst="rect">
            <a:avLst/>
          </a:prstGeom>
          <a:noFill/>
        </p:spPr>
        <p:txBody>
          <a:bodyPr wrap="square" rtlCol="0">
            <a:spAutoFit/>
          </a:bodyPr>
          <a:lstStyle/>
          <a:p>
            <a:pPr algn="ctr"/>
            <a:r>
              <a:rPr lang="en-US" b="1" dirty="0" smtClean="0"/>
              <a:t>Collaborative, Trauma-Informed Approach</a:t>
            </a:r>
            <a:endParaRPr lang="en-US" b="1" dirty="0"/>
          </a:p>
        </p:txBody>
      </p:sp>
      <p:sp>
        <p:nvSpPr>
          <p:cNvPr id="8" name="AutoShape 10" descr="Image result for substance abu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443980" y="3428371"/>
            <a:ext cx="3991928" cy="1249992"/>
            <a:chOff x="449943" y="3429002"/>
            <a:chExt cx="4099786" cy="1249988"/>
          </a:xfrm>
        </p:grpSpPr>
        <p:pic>
          <p:nvPicPr>
            <p:cNvPr id="2052" name="Picture 4" descr="Image result for substance ab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43" y="3429002"/>
              <a:ext cx="1702111" cy="12499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ubstance ab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055" y="3429002"/>
              <a:ext cx="2397674" cy="12499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40339" y="5119007"/>
            <a:ext cx="3818697" cy="1249630"/>
            <a:chOff x="754615" y="5562600"/>
            <a:chExt cx="3812615" cy="1233073"/>
          </a:xfrm>
        </p:grpSpPr>
        <p:pic>
          <p:nvPicPr>
            <p:cNvPr id="7" name="Picture 6" descr="Image result for substance ab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615" y="5562600"/>
              <a:ext cx="1642048" cy="123307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mental health suppo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1220" y="5562600"/>
              <a:ext cx="2176010" cy="12330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446875" y="1739815"/>
            <a:ext cx="4122111" cy="1252669"/>
            <a:chOff x="446875" y="1739815"/>
            <a:chExt cx="4122111" cy="1252669"/>
          </a:xfrm>
        </p:grpSpPr>
        <p:pic>
          <p:nvPicPr>
            <p:cNvPr id="33" name="Picture 6" descr="Image result for children's court Milwaukee Count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76" t="27721"/>
            <a:stretch/>
          </p:blipFill>
          <p:spPr bwMode="auto">
            <a:xfrm>
              <a:off x="2867480" y="1739815"/>
              <a:ext cx="1701506" cy="12514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judge triggiano"/>
            <p:cNvPicPr>
              <a:picLocks noChangeAspect="1" noChangeArrowheads="1"/>
            </p:cNvPicPr>
            <p:nvPr/>
          </p:nvPicPr>
          <p:blipFill rotWithShape="1">
            <a:blip r:embed="rId7">
              <a:extLst>
                <a:ext uri="{28A0092B-C50C-407E-A947-70E740481C1C}">
                  <a14:useLocalDpi xmlns:a14="http://schemas.microsoft.com/office/drawing/2010/main" val="0"/>
                </a:ext>
              </a:extLst>
            </a:blip>
            <a:srcRect t="8618" b="14064"/>
            <a:stretch/>
          </p:blipFill>
          <p:spPr bwMode="auto">
            <a:xfrm>
              <a:off x="446875" y="1741217"/>
              <a:ext cx="2420605" cy="12512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5378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3"/>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The FDTC Mission</a:t>
            </a:r>
            <a:endParaRPr lang="en-US" dirty="0">
              <a:latin typeface="Cambria" pitchFamily="18" charset="0"/>
            </a:endParaRPr>
          </a:p>
        </p:txBody>
      </p:sp>
      <p:sp>
        <p:nvSpPr>
          <p:cNvPr id="5" name="Content Placeholder 4"/>
          <p:cNvSpPr>
            <a:spLocks noGrp="1"/>
          </p:cNvSpPr>
          <p:nvPr>
            <p:ph idx="1"/>
          </p:nvPr>
        </p:nvSpPr>
        <p:spPr/>
        <p:txBody>
          <a:bodyPr/>
          <a:lstStyle/>
          <a:p>
            <a:pPr>
              <a:buNone/>
            </a:pPr>
            <a:endParaRPr lang="en-US" dirty="0" smtClean="0"/>
          </a:p>
          <a:p>
            <a:pPr algn="ctr">
              <a:buNone/>
            </a:pPr>
            <a:r>
              <a:rPr lang="en-US" sz="2400" i="1" dirty="0" smtClean="0"/>
              <a:t>Through collaboration, and with accountability and </a:t>
            </a:r>
            <a:r>
              <a:rPr lang="en-US" sz="2400" i="1" smtClean="0"/>
              <a:t>enhanced access </a:t>
            </a:r>
            <a:r>
              <a:rPr lang="en-US" sz="2400" i="1" dirty="0" smtClean="0"/>
              <a:t>to treatment services, the Family Drug Treatment Court improves the safety, well-being and permanence of children, supports the recovery of their parents from alcohol and drug dependence, and enhances the functioning of the family.</a:t>
            </a:r>
          </a:p>
          <a:p>
            <a:pPr algn="ctr">
              <a:buNone/>
            </a:pPr>
            <a:endParaRPr lang="en-US" sz="2400" i="1" dirty="0"/>
          </a:p>
          <a:p>
            <a:pPr algn="ctr">
              <a:buNone/>
            </a:pPr>
            <a:endParaRPr lang="en-US" sz="24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milyDrugCourtSlide2New.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How does FDTC work?</a:t>
            </a:r>
            <a:endParaRPr lang="en-US" dirty="0">
              <a:latin typeface="Cambria" pitchFamily="18" charset="0"/>
            </a:endParaRPr>
          </a:p>
        </p:txBody>
      </p:sp>
      <p:sp>
        <p:nvSpPr>
          <p:cNvPr id="4" name="Content Placeholder 3"/>
          <p:cNvSpPr>
            <a:spLocks noGrp="1"/>
          </p:cNvSpPr>
          <p:nvPr>
            <p:ph idx="1"/>
          </p:nvPr>
        </p:nvSpPr>
        <p:spPr>
          <a:xfrm>
            <a:off x="457200" y="1338943"/>
            <a:ext cx="8229600" cy="4787220"/>
          </a:xfrm>
        </p:spPr>
        <p:txBody>
          <a:bodyPr>
            <a:normAutofit lnSpcReduction="10000"/>
          </a:bodyPr>
          <a:lstStyle/>
          <a:p>
            <a:r>
              <a:rPr lang="en-US" dirty="0" smtClean="0"/>
              <a:t>Voluntary Program that successfully addresses parental substance use disorders </a:t>
            </a:r>
          </a:p>
          <a:p>
            <a:r>
              <a:rPr lang="en-US" dirty="0" smtClean="0"/>
              <a:t>Participants commit to 4 Phase Program</a:t>
            </a:r>
          </a:p>
          <a:p>
            <a:r>
              <a:rPr lang="en-US" dirty="0" smtClean="0"/>
              <a:t>Family-centered clinical and recovery support coordinator services</a:t>
            </a:r>
          </a:p>
          <a:p>
            <a:r>
              <a:rPr lang="en-US" dirty="0" smtClean="0"/>
              <a:t>Team approach</a:t>
            </a:r>
          </a:p>
          <a:p>
            <a:r>
              <a:rPr lang="en-US" dirty="0" smtClean="0"/>
              <a:t>FDTC Team, including Judge, conducts weekly reviews of each participant</a:t>
            </a:r>
          </a:p>
          <a:p>
            <a:r>
              <a:rPr lang="en-US" dirty="0" smtClean="0"/>
              <a:t>Frequent, random, observed drug tests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pic>
        <p:nvPicPr>
          <p:cNvPr id="2051" name="Picture 3"/>
          <p:cNvPicPr>
            <a:picLocks noChangeAspect="1" noChangeArrowheads="1"/>
          </p:cNvPicPr>
          <p:nvPr/>
        </p:nvPicPr>
        <p:blipFill>
          <a:blip r:embed="rId3"/>
          <a:srcRect/>
          <a:stretch>
            <a:fillRect/>
          </a:stretch>
        </p:blipFill>
        <p:spPr bwMode="auto">
          <a:xfrm>
            <a:off x="558800" y="228600"/>
            <a:ext cx="2917825" cy="5772150"/>
          </a:xfrm>
          <a:prstGeom prst="rect">
            <a:avLst/>
          </a:prstGeom>
          <a:noFill/>
          <a:ln w="9525">
            <a:noFill/>
            <a:miter lim="800000"/>
            <a:headEnd/>
            <a:tailEnd/>
          </a:ln>
        </p:spPr>
      </p:pic>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a:buNone/>
            </a:pPr>
            <a:r>
              <a:rPr lang="en-US" dirty="0" smtClean="0"/>
              <a:t>Opiate use, primarily heroin, is the leading type of addiction.</a:t>
            </a:r>
          </a:p>
          <a:p>
            <a:pPr>
              <a:buNone/>
            </a:pPr>
            <a:endParaRPr lang="en-US" dirty="0"/>
          </a:p>
        </p:txBody>
      </p:sp>
      <p:sp>
        <p:nvSpPr>
          <p:cNvPr id="7" name="Text Placeholder 6"/>
          <p:cNvSpPr>
            <a:spLocks noGrp="1"/>
          </p:cNvSpPr>
          <p:nvPr>
            <p:ph type="body" sz="half" idx="2"/>
          </p:nvPr>
        </p:nvSpPr>
        <p:spPr>
          <a:xfrm>
            <a:off x="457200" y="228600"/>
            <a:ext cx="3008313" cy="5897563"/>
          </a:xfrm>
        </p:spPr>
        <p:txBody>
          <a:bodyPr/>
          <a:lstStyle/>
          <a:p>
            <a:endParaRPr lang="en-US" dirty="0"/>
          </a:p>
        </p:txBody>
      </p:sp>
      <p:graphicFrame>
        <p:nvGraphicFramePr>
          <p:cNvPr id="8" name="Table 7"/>
          <p:cNvGraphicFramePr>
            <a:graphicFrameLocks noGrp="1"/>
          </p:cNvGraphicFramePr>
          <p:nvPr/>
        </p:nvGraphicFramePr>
        <p:xfrm>
          <a:off x="3781425" y="1926074"/>
          <a:ext cx="4905375" cy="3250660"/>
        </p:xfrm>
        <a:graphic>
          <a:graphicData uri="http://schemas.openxmlformats.org/drawingml/2006/table">
            <a:tbl>
              <a:tblPr firstRow="1" bandRow="1">
                <a:tableStyleId>{00A15C55-8517-42AA-B614-E9B94910E393}</a:tableStyleId>
              </a:tblPr>
              <a:tblGrid>
                <a:gridCol w="1635125"/>
                <a:gridCol w="1635125"/>
                <a:gridCol w="1635125"/>
              </a:tblGrid>
              <a:tr h="650132">
                <a:tc>
                  <a:txBody>
                    <a:bodyPr/>
                    <a:lstStyle/>
                    <a:p>
                      <a:r>
                        <a:rPr lang="en-US" dirty="0" smtClean="0"/>
                        <a:t>Addictive substance</a:t>
                      </a:r>
                      <a:endParaRPr lang="en-US" dirty="0"/>
                    </a:p>
                  </a:txBody>
                  <a:tcPr/>
                </a:tc>
                <a:tc>
                  <a:txBody>
                    <a:bodyPr/>
                    <a:lstStyle/>
                    <a:p>
                      <a:r>
                        <a:rPr lang="en-US" dirty="0" smtClean="0"/>
                        <a:t>Primary drug of choice</a:t>
                      </a:r>
                      <a:endParaRPr lang="en-US" dirty="0"/>
                    </a:p>
                  </a:txBody>
                  <a:tcPr/>
                </a:tc>
                <a:tc>
                  <a:txBody>
                    <a:bodyPr/>
                    <a:lstStyle/>
                    <a:p>
                      <a:r>
                        <a:rPr lang="en-US" dirty="0" smtClean="0"/>
                        <a:t>Any use of drug</a:t>
                      </a:r>
                      <a:endParaRPr lang="en-US" dirty="0"/>
                    </a:p>
                  </a:txBody>
                  <a:tcPr/>
                </a:tc>
              </a:tr>
              <a:tr h="650132">
                <a:tc>
                  <a:txBody>
                    <a:bodyPr/>
                    <a:lstStyle/>
                    <a:p>
                      <a:r>
                        <a:rPr lang="en-US" dirty="0" smtClean="0"/>
                        <a:t>Any opiates</a:t>
                      </a:r>
                      <a:endParaRPr lang="en-US" dirty="0"/>
                    </a:p>
                  </a:txBody>
                  <a:tcPr/>
                </a:tc>
                <a:tc>
                  <a:txBody>
                    <a:bodyPr/>
                    <a:lstStyle/>
                    <a:p>
                      <a:r>
                        <a:rPr lang="en-US" dirty="0" smtClean="0"/>
                        <a:t>54.9%</a:t>
                      </a:r>
                      <a:endParaRPr lang="en-US" dirty="0"/>
                    </a:p>
                  </a:txBody>
                  <a:tcPr/>
                </a:tc>
                <a:tc>
                  <a:txBody>
                    <a:bodyPr/>
                    <a:lstStyle/>
                    <a:p>
                      <a:r>
                        <a:rPr lang="en-US" dirty="0" smtClean="0"/>
                        <a:t>67.4%</a:t>
                      </a:r>
                      <a:endParaRPr lang="en-US" dirty="0"/>
                    </a:p>
                  </a:txBody>
                  <a:tcPr/>
                </a:tc>
              </a:tr>
              <a:tr h="650132">
                <a:tc>
                  <a:txBody>
                    <a:bodyPr/>
                    <a:lstStyle/>
                    <a:p>
                      <a:r>
                        <a:rPr lang="en-US" dirty="0" smtClean="0"/>
                        <a:t>Cocaine/crack</a:t>
                      </a:r>
                      <a:endParaRPr lang="en-US" dirty="0"/>
                    </a:p>
                  </a:txBody>
                  <a:tcPr/>
                </a:tc>
                <a:tc>
                  <a:txBody>
                    <a:bodyPr/>
                    <a:lstStyle/>
                    <a:p>
                      <a:r>
                        <a:rPr lang="en-US" dirty="0" smtClean="0"/>
                        <a:t>19.6%</a:t>
                      </a:r>
                      <a:endParaRPr lang="en-US" dirty="0"/>
                    </a:p>
                  </a:txBody>
                  <a:tcPr/>
                </a:tc>
                <a:tc>
                  <a:txBody>
                    <a:bodyPr/>
                    <a:lstStyle/>
                    <a:p>
                      <a:r>
                        <a:rPr lang="en-US" dirty="0" smtClean="0"/>
                        <a:t>44.6%</a:t>
                      </a:r>
                      <a:endParaRPr lang="en-US" dirty="0"/>
                    </a:p>
                  </a:txBody>
                  <a:tcPr/>
                </a:tc>
              </a:tr>
              <a:tr h="650132">
                <a:tc>
                  <a:txBody>
                    <a:bodyPr/>
                    <a:lstStyle/>
                    <a:p>
                      <a:r>
                        <a:rPr lang="en-US" dirty="0" smtClean="0"/>
                        <a:t>Alcohol</a:t>
                      </a:r>
                      <a:endParaRPr lang="en-US" dirty="0"/>
                    </a:p>
                  </a:txBody>
                  <a:tcPr/>
                </a:tc>
                <a:tc>
                  <a:txBody>
                    <a:bodyPr/>
                    <a:lstStyle/>
                    <a:p>
                      <a:r>
                        <a:rPr lang="en-US" dirty="0" smtClean="0"/>
                        <a:t>18.5%</a:t>
                      </a:r>
                      <a:endParaRPr lang="en-US" dirty="0"/>
                    </a:p>
                  </a:txBody>
                  <a:tcPr/>
                </a:tc>
                <a:tc>
                  <a:txBody>
                    <a:bodyPr/>
                    <a:lstStyle/>
                    <a:p>
                      <a:r>
                        <a:rPr lang="en-US" dirty="0" smtClean="0"/>
                        <a:t>34.8%</a:t>
                      </a:r>
                      <a:endParaRPr lang="en-US" dirty="0"/>
                    </a:p>
                  </a:txBody>
                  <a:tcPr/>
                </a:tc>
              </a:tr>
              <a:tr h="650132">
                <a:tc>
                  <a:txBody>
                    <a:bodyPr/>
                    <a:lstStyle/>
                    <a:p>
                      <a:r>
                        <a:rPr lang="en-US" dirty="0" smtClean="0"/>
                        <a:t>Marijuana</a:t>
                      </a:r>
                      <a:endParaRPr lang="en-US" dirty="0"/>
                    </a:p>
                  </a:txBody>
                  <a:tcPr/>
                </a:tc>
                <a:tc>
                  <a:txBody>
                    <a:bodyPr/>
                    <a:lstStyle/>
                    <a:p>
                      <a:r>
                        <a:rPr lang="en-US" dirty="0" smtClean="0"/>
                        <a:t>6.5%</a:t>
                      </a:r>
                      <a:endParaRPr lang="en-US" dirty="0"/>
                    </a:p>
                  </a:txBody>
                  <a:tcPr/>
                </a:tc>
                <a:tc>
                  <a:txBody>
                    <a:bodyPr/>
                    <a:lstStyle/>
                    <a:p>
                      <a:r>
                        <a:rPr lang="en-US" dirty="0" smtClean="0"/>
                        <a:t>29.3%</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4743450" y="857250"/>
            <a:ext cx="3943349" cy="2276475"/>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latin typeface="Cambria" pitchFamily="18" charset="0"/>
              </a:rPr>
              <a:t>Quick Connection to Substance Abuse Treatment and Services</a:t>
            </a:r>
            <a:endParaRPr lang="en-US" dirty="0">
              <a:latin typeface="Cambria" pitchFamily="18" charset="0"/>
            </a:endParaRPr>
          </a:p>
        </p:txBody>
      </p:sp>
      <p:sp>
        <p:nvSpPr>
          <p:cNvPr id="6" name="Content Placeholder 5"/>
          <p:cNvSpPr>
            <a:spLocks noGrp="1"/>
          </p:cNvSpPr>
          <p:nvPr>
            <p:ph idx="1"/>
          </p:nvPr>
        </p:nvSpPr>
        <p:spPr>
          <a:xfrm>
            <a:off x="4245429" y="273050"/>
            <a:ext cx="4584245" cy="5853113"/>
          </a:xfrm>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dirty="0" smtClean="0">
                <a:latin typeface="Bradley Hand ITC" pitchFamily="66" charset="0"/>
              </a:rPr>
              <a:t>“You may be free of me now, but I could always put you in restriction. All it takes is “one more time” and I’ll have you on that mission! I’ll pretend to be your friend even though I’m faker than fiction! You need to always be aware of this because I am YOUR ADDICTION!!!</a:t>
            </a:r>
          </a:p>
          <a:p>
            <a:pPr>
              <a:buNone/>
            </a:pPr>
            <a:r>
              <a:rPr lang="en-US" sz="2000" dirty="0" smtClean="0">
                <a:latin typeface="Bradley Hand ITC" pitchFamily="66" charset="0"/>
              </a:rPr>
              <a:t>			</a:t>
            </a:r>
            <a:r>
              <a:rPr lang="en-US" sz="1600" dirty="0" smtClean="0">
                <a:latin typeface="Bradley Hand ITC" pitchFamily="66" charset="0"/>
              </a:rPr>
              <a:t>--- Rebekkah Webb, FDTC Participant</a:t>
            </a:r>
          </a:p>
        </p:txBody>
      </p:sp>
      <p:sp>
        <p:nvSpPr>
          <p:cNvPr id="7" name="Text Placeholder 6"/>
          <p:cNvSpPr>
            <a:spLocks noGrp="1"/>
          </p:cNvSpPr>
          <p:nvPr>
            <p:ph type="body" sz="half" idx="2"/>
          </p:nvPr>
        </p:nvSpPr>
        <p:spPr/>
        <p:txBody>
          <a:bodyPr/>
          <a:lstStyle/>
          <a:p>
            <a:endParaRPr lang="en-US" dirty="0" smtClean="0"/>
          </a:p>
          <a:p>
            <a:r>
              <a:rPr lang="en-US" dirty="0" smtClean="0"/>
              <a:t>Most participants are served through </a:t>
            </a:r>
            <a:r>
              <a:rPr lang="en-US" b="1" dirty="0" smtClean="0"/>
              <a:t>Milwaukee County’s WIser Choice </a:t>
            </a:r>
            <a:r>
              <a:rPr lang="en-US" dirty="0" smtClean="0"/>
              <a:t>program. Others have private insurance.</a:t>
            </a:r>
          </a:p>
          <a:p>
            <a:r>
              <a:rPr lang="en-US" b="1" dirty="0" smtClean="0"/>
              <a:t>Treatment services </a:t>
            </a:r>
          </a:p>
          <a:p>
            <a:r>
              <a:rPr lang="en-US" b="1" dirty="0" smtClean="0"/>
              <a:t>Recovery support services </a:t>
            </a:r>
            <a:r>
              <a:rPr lang="en-US" dirty="0" smtClean="0"/>
              <a:t>align with comprehensive, trauma-informed services:</a:t>
            </a:r>
          </a:p>
          <a:p>
            <a:pPr>
              <a:buFont typeface="Wingdings" pitchFamily="2" charset="2"/>
              <a:buChar char="§"/>
            </a:pPr>
            <a:r>
              <a:rPr lang="en-US" dirty="0" smtClean="0"/>
              <a:t>Peer support</a:t>
            </a:r>
          </a:p>
          <a:p>
            <a:pPr>
              <a:buFont typeface="Wingdings" pitchFamily="2" charset="2"/>
              <a:buChar char="§"/>
            </a:pPr>
            <a:r>
              <a:rPr lang="en-US" dirty="0" smtClean="0"/>
              <a:t>Mental health services</a:t>
            </a:r>
          </a:p>
          <a:p>
            <a:pPr>
              <a:buFont typeface="Wingdings" pitchFamily="2" charset="2"/>
              <a:buChar char="§"/>
            </a:pPr>
            <a:r>
              <a:rPr lang="en-US" dirty="0" smtClean="0"/>
              <a:t>Education/employment</a:t>
            </a:r>
          </a:p>
          <a:p>
            <a:pPr>
              <a:buFont typeface="Wingdings" pitchFamily="2" charset="2"/>
              <a:buChar char="§"/>
            </a:pPr>
            <a:r>
              <a:rPr lang="en-US" dirty="0" smtClean="0"/>
              <a:t>Housing assistance</a:t>
            </a:r>
          </a:p>
          <a:p>
            <a:r>
              <a:rPr lang="en-US" dirty="0" smtClean="0"/>
              <a:t>The </a:t>
            </a:r>
            <a:r>
              <a:rPr lang="en-US" b="1" dirty="0" smtClean="0"/>
              <a:t>FDTC Team</a:t>
            </a:r>
            <a:r>
              <a:rPr lang="en-US" dirty="0" smtClean="0"/>
              <a:t> coordinates treatment, recovery and child welfare services to achieve agreed-upon goals. </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milyDrugCourtSlide2New.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4 Phases of FDTC</a:t>
            </a:r>
            <a:endParaRPr lang="en-US" dirty="0">
              <a:latin typeface="Cambria"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4067510"/>
              </p:ext>
            </p:extLst>
          </p:nvPr>
        </p:nvGraphicFramePr>
        <p:xfrm>
          <a:off x="457200" y="2000658"/>
          <a:ext cx="8229600" cy="3139712"/>
        </p:xfrm>
        <a:graphic>
          <a:graphicData uri="http://schemas.openxmlformats.org/drawingml/2006/table">
            <a:tbl>
              <a:tblPr firstRow="1" bandRow="1">
                <a:tableStyleId>{775DCB02-9BB8-47FD-8907-85C794F793BA}</a:tableStyleId>
              </a:tblPr>
              <a:tblGrid>
                <a:gridCol w="4114800"/>
                <a:gridCol w="4114800"/>
              </a:tblGrid>
              <a:tr h="1569856">
                <a:tc>
                  <a:txBody>
                    <a:bodyPr/>
                    <a:lstStyle/>
                    <a:p>
                      <a:endParaRPr lang="en-US" dirty="0" smtClean="0"/>
                    </a:p>
                    <a:p>
                      <a:r>
                        <a:rPr lang="en-US" dirty="0" smtClean="0"/>
                        <a:t>Phase 1: Support</a:t>
                      </a:r>
                      <a:r>
                        <a:rPr lang="en-US" baseline="0" dirty="0" smtClean="0"/>
                        <a:t> the choice to become a drug-free parent and start living drug-free.</a:t>
                      </a:r>
                    </a:p>
                    <a:p>
                      <a:endParaRPr lang="en-US" baseline="0" dirty="0" smtClean="0"/>
                    </a:p>
                  </a:txBody>
                  <a:tcPr/>
                </a:tc>
                <a:tc>
                  <a:txBody>
                    <a:bodyPr/>
                    <a:lstStyle/>
                    <a:p>
                      <a:endParaRPr lang="en-US" dirty="0" smtClean="0"/>
                    </a:p>
                    <a:p>
                      <a:r>
                        <a:rPr lang="en-US" dirty="0" smtClean="0"/>
                        <a:t>Phase 2: Challenge the parent to confront the reasons for addiction.</a:t>
                      </a:r>
                    </a:p>
                  </a:txBody>
                  <a:tcPr/>
                </a:tc>
              </a:tr>
              <a:tr h="1569856">
                <a:tc>
                  <a:txBody>
                    <a:bodyPr/>
                    <a:lstStyle/>
                    <a:p>
                      <a:endParaRPr lang="en-US" dirty="0" smtClean="0"/>
                    </a:p>
                    <a:p>
                      <a:r>
                        <a:rPr lang="en-US" dirty="0" smtClean="0"/>
                        <a:t>Phase 3: Support the transition of parent’s behavior into self-sufficiency for the family.</a:t>
                      </a:r>
                    </a:p>
                    <a:p>
                      <a:endParaRPr lang="en-US" dirty="0" smtClean="0"/>
                    </a:p>
                  </a:txBody>
                  <a:tcPr/>
                </a:tc>
                <a:tc>
                  <a:txBody>
                    <a:bodyPr/>
                    <a:lstStyle/>
                    <a:p>
                      <a:endParaRPr lang="en-US" dirty="0" smtClean="0"/>
                    </a:p>
                    <a:p>
                      <a:r>
                        <a:rPr lang="en-US" dirty="0" smtClean="0"/>
                        <a:t>Phase 4: Improve the capacity</a:t>
                      </a:r>
                      <a:r>
                        <a:rPr lang="en-US" baseline="0" dirty="0" smtClean="0"/>
                        <a:t> to safely parent children with or without ongoing supervision by BMCW.</a:t>
                      </a: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2474</TotalTime>
  <Words>1375</Words>
  <Application>Microsoft Office PowerPoint</Application>
  <PresentationFormat>On-screen Show (4:3)</PresentationFormat>
  <Paragraphs>218</Paragraphs>
  <Slides>16</Slides>
  <Notes>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Metropolitan</vt:lpstr>
      <vt:lpstr>PowerPoint Presentation</vt:lpstr>
      <vt:lpstr>PowerPoint Presentation</vt:lpstr>
      <vt:lpstr>Family Drug Treatment  Court  Movement</vt:lpstr>
      <vt:lpstr>Problem-Solving Courts in Child Welfare</vt:lpstr>
      <vt:lpstr>The FDTC Mission</vt:lpstr>
      <vt:lpstr>How does FDTC work?</vt:lpstr>
      <vt:lpstr>PowerPoint Presentation</vt:lpstr>
      <vt:lpstr>Quick Connection to Substance Abuse Treatment and Services</vt:lpstr>
      <vt:lpstr>4 Phases of FDTC</vt:lpstr>
      <vt:lpstr>Why FDTC Works</vt:lpstr>
      <vt:lpstr>National Outcomes</vt:lpstr>
      <vt:lpstr>Is permanency being achieved?</vt:lpstr>
      <vt:lpstr>FDTC OUTCOMES</vt:lpstr>
      <vt:lpstr>Stakeholders Comments</vt:lpstr>
      <vt:lpstr>Funding Sources</vt:lpstr>
      <vt:lpstr>Healthy Babies! There have 18 babies born clean of all substances for active participants and graduates.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Rebecca Foley</cp:lastModifiedBy>
  <cp:revision>83</cp:revision>
  <cp:lastPrinted>2018-01-11T14:11:46Z</cp:lastPrinted>
  <dcterms:created xsi:type="dcterms:W3CDTF">2014-10-03T14:06:24Z</dcterms:created>
  <dcterms:modified xsi:type="dcterms:W3CDTF">2018-01-11T14:12:26Z</dcterms:modified>
</cp:coreProperties>
</file>